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8" r:id="rId3"/>
    <p:sldId id="259" r:id="rId4"/>
    <p:sldId id="260" r:id="rId5"/>
    <p:sldId id="261" r:id="rId6"/>
    <p:sldId id="262" r:id="rId7"/>
    <p:sldId id="308" r:id="rId8"/>
    <p:sldId id="281" r:id="rId9"/>
    <p:sldId id="277" r:id="rId10"/>
    <p:sldId id="283" r:id="rId11"/>
    <p:sldId id="284" r:id="rId12"/>
    <p:sldId id="282" r:id="rId13"/>
    <p:sldId id="288" r:id="rId14"/>
    <p:sldId id="309" r:id="rId15"/>
    <p:sldId id="278" r:id="rId16"/>
    <p:sldId id="263" r:id="rId17"/>
    <p:sldId id="296" r:id="rId18"/>
    <p:sldId id="264" r:id="rId19"/>
    <p:sldId id="297" r:id="rId20"/>
    <p:sldId id="276" r:id="rId21"/>
    <p:sldId id="291" r:id="rId22"/>
    <p:sldId id="290" r:id="rId23"/>
    <p:sldId id="289" r:id="rId24"/>
    <p:sldId id="292" r:id="rId25"/>
    <p:sldId id="293" r:id="rId26"/>
    <p:sldId id="294" r:id="rId27"/>
    <p:sldId id="302" r:id="rId28"/>
    <p:sldId id="306" r:id="rId29"/>
    <p:sldId id="329" r:id="rId30"/>
    <p:sldId id="298" r:id="rId31"/>
    <p:sldId id="299" r:id="rId32"/>
    <p:sldId id="300" r:id="rId33"/>
    <p:sldId id="301" r:id="rId34"/>
    <p:sldId id="303" r:id="rId35"/>
    <p:sldId id="307" r:id="rId36"/>
    <p:sldId id="328" r:id="rId37"/>
    <p:sldId id="327" r:id="rId38"/>
    <p:sldId id="304" r:id="rId39"/>
    <p:sldId id="305" r:id="rId40"/>
    <p:sldId id="270" r:id="rId41"/>
    <p:sldId id="271" r:id="rId42"/>
    <p:sldId id="272" r:id="rId43"/>
    <p:sldId id="273" r:id="rId44"/>
    <p:sldId id="274" r:id="rId45"/>
    <p:sldId id="275" r:id="rId46"/>
    <p:sldId id="267" r:id="rId47"/>
    <p:sldId id="265" r:id="rId48"/>
    <p:sldId id="268" r:id="rId49"/>
    <p:sldId id="26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3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18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F1DD8-CBF4-6D43-ADEF-0E808F300C08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9FE85-0CB6-E842-8C4A-93E781317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3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4547072d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a4547072d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22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OpenBio.eu</a:t>
            </a:r>
            <a:r>
              <a:rPr lang="en-US" dirty="0" smtClean="0"/>
              <a:t> will</a:t>
            </a:r>
            <a:r>
              <a:rPr lang="en-US" baseline="0" dirty="0" smtClean="0"/>
              <a:t> never "force" you to use..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1103-DEEE-6F47-9D22-534BB8F6781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64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your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are eager to hear what the community says, please live comments or send us an email, </a:t>
            </a:r>
          </a:p>
          <a:p>
            <a:r>
              <a:rPr lang="en-US" baseline="0" dirty="0" smtClean="0"/>
              <a:t>because your feedback is what drives the development of this project!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Thanks.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1103-DEEE-6F47-9D22-534BB8F6781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5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1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2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1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384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3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1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1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7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0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52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5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9DDE5-FDB9-1344-9188-FEDDA68A35FC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274F9-CBFE-9B49-AE75-99CD613D2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kantale@ics.forth.gr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tacite/pidgraph-notebooks-r/tree/master/kpi" TargetMode="External"/><Relationship Id="rId4" Type="http://schemas.openxmlformats.org/officeDocument/2006/relationships/hyperlink" Target="https://bio.tools/stats" TargetMode="External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scientist.com/european-open-science-cloud-really/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place.eosc-portal.eu/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hyperlink" Target="https://ec.europa.eu/info/funding-tenders/opportunities/portal/screen/opportunities/topic-details/dt-tds-04-2020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participants/data/ref/h2020/grants_manual/hi/oa_pilot/h2020-hi-oa-data-mgt_en.pdf" TargetMode="External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d1rkab7tlqy5f1.cloudfront.net/Library/Themaportalen/RDM/researchdata-framework-policy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a.org/wp-content/uploads/2017/03/ALLEA-European-Code-of-Conduct-for-Research-Integrity-2017-1.pdf" TargetMode="External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dc.edu.au/collaborations/fair-principles/" TargetMode="External"/><Relationship Id="rId4" Type="http://schemas.openxmlformats.org/officeDocument/2006/relationships/image" Target="../media/image49.png"/><Relationship Id="rId5" Type="http://schemas.openxmlformats.org/officeDocument/2006/relationships/hyperlink" Target="https://obamawhitehouse.archives.gov/sites/default/files/microsites/ostp/ostp_public_access_memo_2013.pdf" TargetMode="External"/><Relationship Id="rId6" Type="http://schemas.openxmlformats.org/officeDocument/2006/relationships/image" Target="../media/image50.png"/><Relationship Id="rId7" Type="http://schemas.openxmlformats.org/officeDocument/2006/relationships/hyperlink" Target="https://www.federalregister.gov/documents/2020/02/19/2020-03189/request-for-information-public-access-to-peer-reviewed-scholarly-publications-data-and-code" TargetMode="External"/><Relationship Id="rId8" Type="http://schemas.openxmlformats.org/officeDocument/2006/relationships/image" Target="../media/image51.png"/><Relationship Id="rId9" Type="http://schemas.openxmlformats.org/officeDocument/2006/relationships/hyperlink" Target="https://www.go-fair.org/wp-content/uploads/2019/08/Activity-Plan-with-the-Manifesto-of-the-GO-FAIR-in-AFRICA-Final-1-August-2019.pdf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.com/content/353/bmj.i2770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io.tools/" TargetMode="External"/><Relationship Id="rId4" Type="http://schemas.openxmlformats.org/officeDocument/2006/relationships/hyperlink" Target="https://www.ontosoft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scl.net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iteas.org/" TargetMode="External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hyperlink" Target="https://www.nature.com/news/2010/101013/full/467753a.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ocean.com/" TargetMode="External"/><Relationship Id="rId3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png"/><Relationship Id="rId1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openbio.eu/" TargetMode="External"/><Relationship Id="rId4" Type="http://schemas.openxmlformats.org/officeDocument/2006/relationships/hyperlink" Target="https://github.com/kantale/OpenBioC" TargetMode="External"/><Relationship Id="rId5" Type="http://schemas.openxmlformats.org/officeDocument/2006/relationships/hyperlink" Target="https://github.com/kantale/OpenBioC/tree/master/Documentation" TargetMode="External"/><Relationship Id="rId6" Type="http://schemas.openxmlformats.org/officeDocument/2006/relationships/image" Target="../media/image115.png"/><Relationship Id="rId7" Type="http://schemas.openxmlformats.org/officeDocument/2006/relationships/hyperlink" Target="mailto:kantale@ics.forth.gr" TargetMode="External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0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Good practices in using open source tools for reproducible science 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4297"/>
            <a:ext cx="9144000" cy="1655762"/>
          </a:xfrm>
        </p:spPr>
        <p:txBody>
          <a:bodyPr/>
          <a:lstStyle/>
          <a:p>
            <a:r>
              <a:rPr lang="en-US" dirty="0" smtClean="0"/>
              <a:t>Alexandros </a:t>
            </a:r>
            <a:r>
              <a:rPr lang="en-US" dirty="0" err="1" smtClean="0"/>
              <a:t>Kanterakis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kantale@ics.forth.gr</a:t>
            </a:r>
            <a:endParaRPr lang="en-US" dirty="0" smtClean="0"/>
          </a:p>
          <a:p>
            <a:r>
              <a:rPr lang="en-US" dirty="0" smtClean="0"/>
              <a:t>21 November 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81" y="4650059"/>
            <a:ext cx="3014437" cy="202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0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not publishing my data/code because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is not that interesting / it is that good</a:t>
            </a:r>
          </a:p>
          <a:p>
            <a:r>
              <a:rPr lang="en-US" dirty="0" smtClean="0"/>
              <a:t>It is unpublished work</a:t>
            </a:r>
          </a:p>
          <a:p>
            <a:r>
              <a:rPr lang="en-US" dirty="0" smtClean="0"/>
              <a:t>I cannot extract the data from my machine! (i.e. a database that I don’t know how to create a dump)</a:t>
            </a:r>
          </a:p>
          <a:p>
            <a:r>
              <a:rPr lang="en-US" dirty="0" smtClean="0"/>
              <a:t>Legal issues forbid us! </a:t>
            </a:r>
          </a:p>
          <a:p>
            <a:r>
              <a:rPr lang="en-US" dirty="0" smtClean="0"/>
              <a:t>It is not mine.. (part of the ) data come from a collaborator.</a:t>
            </a:r>
          </a:p>
          <a:p>
            <a:r>
              <a:rPr lang="en-US" dirty="0" smtClean="0"/>
              <a:t>I am not sure my boss will be happy if I publish data/code</a:t>
            </a:r>
          </a:p>
          <a:p>
            <a:r>
              <a:rPr lang="en-US" dirty="0" smtClean="0"/>
              <a:t>It’s incomplete. We are still gathering/polishing/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It is already published (in my private website, repository,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4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not publishing the data because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”Data are available upon contacting the corresponding author”</a:t>
            </a:r>
          </a:p>
          <a:p>
            <a:r>
              <a:rPr lang="en-US" dirty="0" smtClean="0"/>
              <a:t>What is it for 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93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they really mean is: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am afraid I might be “scooped”</a:t>
            </a:r>
          </a:p>
          <a:p>
            <a:r>
              <a:rPr lang="en-US" dirty="0" smtClean="0"/>
              <a:t>Others will take advantage of my intellectual property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5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go open as an academic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46073" cy="4351338"/>
          </a:xfrm>
        </p:spPr>
        <p:txBody>
          <a:bodyPr/>
          <a:lstStyle/>
          <a:p>
            <a:r>
              <a:rPr lang="en-US" dirty="0" smtClean="0"/>
              <a:t>culture of collaboration</a:t>
            </a:r>
          </a:p>
          <a:p>
            <a:r>
              <a:rPr lang="en-US" dirty="0" smtClean="0"/>
              <a:t>push for sharing </a:t>
            </a:r>
            <a:r>
              <a:rPr lang="en-US" dirty="0" smtClean="0">
                <a:sym typeface="Wingdings"/>
              </a:rPr>
              <a:t> push for improvement</a:t>
            </a:r>
          </a:p>
          <a:p>
            <a:r>
              <a:rPr lang="en-US" dirty="0" smtClean="0">
                <a:sym typeface="Wingdings"/>
              </a:rPr>
              <a:t>Profile building</a:t>
            </a:r>
          </a:p>
          <a:p>
            <a:r>
              <a:rPr lang="en-US" dirty="0" smtClean="0">
                <a:sym typeface="Wingdings"/>
              </a:rPr>
              <a:t>The dark matter of scientific output 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Even if you are a “selfish” academic (“I don’t care about science, I care about recognition”), you still have to go open!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274" y="532084"/>
            <a:ext cx="3596151" cy="37468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3024" y="4575802"/>
            <a:ext cx="3966117" cy="261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hlinkClick r:id="rId3"/>
              </a:rPr>
              <a:t>https://github.com/datacite/pidgraph-notebooks-r/tree/master/kpi</a:t>
            </a:r>
            <a:r>
              <a:rPr lang="en-US" sz="1050" dirty="0" smtClean="0"/>
              <a:t> </a:t>
            </a:r>
            <a:endParaRPr lang="en-US" sz="1050" dirty="0"/>
          </a:p>
        </p:txBody>
      </p:sp>
      <p:sp>
        <p:nvSpPr>
          <p:cNvPr id="6" name="Rectangle 5"/>
          <p:cNvSpPr/>
          <p:nvPr/>
        </p:nvSpPr>
        <p:spPr>
          <a:xfrm>
            <a:off x="8679358" y="6311900"/>
            <a:ext cx="350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17.500 </a:t>
            </a:r>
            <a:r>
              <a:rPr lang="en-US" dirty="0" smtClean="0"/>
              <a:t>tools</a:t>
            </a:r>
            <a:r>
              <a:rPr lang="el-GR" dirty="0" smtClean="0"/>
              <a:t> </a:t>
            </a:r>
            <a:r>
              <a:rPr lang="en-US" dirty="0" smtClean="0">
                <a:hlinkClick r:id="rId4"/>
              </a:rPr>
              <a:t>https://bio.tools/stats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319" y="5230028"/>
            <a:ext cx="3440151" cy="10144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6434254" y="3251200"/>
            <a:ext cx="1707065" cy="3617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74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01698" y="309612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reason why you have to go </a:t>
            </a:r>
            <a:r>
              <a:rPr lang="en-US" strike="sngStrike" dirty="0" smtClean="0"/>
              <a:t>open</a:t>
            </a:r>
            <a:r>
              <a:rPr lang="en-US" dirty="0" smtClean="0"/>
              <a:t> reproducible is not only:</a:t>
            </a:r>
            <a:br>
              <a:rPr lang="en-US" dirty="0" smtClean="0"/>
            </a:br>
            <a:r>
              <a:rPr lang="en-US" dirty="0" smtClean="0"/>
              <a:t> “it is good for science”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But because</a:t>
            </a:r>
            <a:br>
              <a:rPr lang="en-US" dirty="0" smtClean="0"/>
            </a:br>
            <a:r>
              <a:rPr lang="en-US" dirty="0" smtClean="0"/>
              <a:t>“You have to”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196" y="2135135"/>
            <a:ext cx="7370199" cy="2606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70" y="4831346"/>
            <a:ext cx="9812430" cy="1594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3395" y="2915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Do you think that data should be Open?</a:t>
            </a:r>
          </a:p>
          <a:p>
            <a:r>
              <a:rPr lang="en-US" dirty="0"/>
              <a:t>	</a:t>
            </a:r>
            <a:r>
              <a:rPr lang="en-US" dirty="0" smtClean="0"/>
              <a:t>Scientist: YES! </a:t>
            </a:r>
          </a:p>
          <a:p>
            <a:r>
              <a:rPr lang="en-US" dirty="0" smtClean="0"/>
              <a:t>Do you share your data?</a:t>
            </a:r>
          </a:p>
          <a:p>
            <a:r>
              <a:rPr lang="en-US" dirty="0"/>
              <a:t>	</a:t>
            </a:r>
            <a:r>
              <a:rPr lang="en-US" dirty="0" smtClean="0"/>
              <a:t>Scientists: YES!</a:t>
            </a:r>
          </a:p>
          <a:p>
            <a:r>
              <a:rPr lang="en-US" dirty="0" smtClean="0"/>
              <a:t>Can other scientists access your data?</a:t>
            </a:r>
          </a:p>
          <a:p>
            <a:r>
              <a:rPr lang="en-US" dirty="0"/>
              <a:t>	</a:t>
            </a:r>
            <a:r>
              <a:rPr lang="en-US" dirty="0" smtClean="0"/>
              <a:t>Scientists: Well..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87911" y="6562481"/>
            <a:ext cx="93187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Tenopir</a:t>
            </a:r>
            <a:r>
              <a:rPr lang="en-US" sz="1200" dirty="0" smtClean="0"/>
              <a:t>, Carol, et al. "Data sharing by scientists: practices and perceptions." </a:t>
            </a:r>
            <a:r>
              <a:rPr lang="en-US" sz="1200" i="1" dirty="0" err="1" smtClean="0"/>
              <a:t>PloS</a:t>
            </a:r>
            <a:r>
              <a:rPr lang="en-US" sz="1200" i="1" dirty="0" smtClean="0"/>
              <a:t> one</a:t>
            </a:r>
            <a:r>
              <a:rPr lang="en-US" sz="1200" dirty="0" smtClean="0"/>
              <a:t> 6.6 (2011): e21101.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0779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69" y="257990"/>
            <a:ext cx="7683500" cy="1714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562277"/>
            <a:ext cx="89864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Wilkinson, Mark D., et al. "The FAIR Guiding Principles for scientific data management and stewardship." Scientific data 3 (2016): 160018.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72491"/>
            <a:ext cx="4060584" cy="187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170" y="3964421"/>
            <a:ext cx="4404301" cy="2338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386" y="2205436"/>
            <a:ext cx="4378930" cy="1498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386" y="4171985"/>
            <a:ext cx="3823312" cy="1765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9494" y="1070056"/>
            <a:ext cx="3582407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2586" y="1304694"/>
            <a:ext cx="5040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FAIR ≠ </a:t>
            </a:r>
            <a:r>
              <a:rPr lang="en-US" sz="4800" smtClean="0"/>
              <a:t>Open Data</a:t>
            </a:r>
            <a:endParaRPr lang="en-US" sz="4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491" y="5582115"/>
            <a:ext cx="7658100" cy="53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4"/>
            <a:ext cx="4737100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375" y="6115515"/>
            <a:ext cx="7060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Data </a:t>
            </a:r>
            <a:r>
              <a:rPr lang="en-US" smtClean="0"/>
              <a:t>that require authentication and authorization, can be open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82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69" y="285093"/>
            <a:ext cx="6207512" cy="1899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4030" y="6328537"/>
            <a:ext cx="7289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https://www.euroscientist.com/european-open-science-cloud-really/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26" y="2553628"/>
            <a:ext cx="4724461" cy="1000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327" y="815890"/>
            <a:ext cx="4071279" cy="1940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26" y="4098842"/>
            <a:ext cx="4569987" cy="1360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0371" y="3249022"/>
            <a:ext cx="3881399" cy="2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83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10" y="2304553"/>
            <a:ext cx="7250294" cy="42077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6258" y="255807"/>
            <a:ext cx="36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https://marketplace.eosc-portal.eu/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56" y="791746"/>
            <a:ext cx="36703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02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Replication Crisis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283" y="1218121"/>
            <a:ext cx="5240387" cy="3060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31856">
            <a:off x="7988305" y="2198086"/>
            <a:ext cx="3344857" cy="1029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522" y="5626405"/>
            <a:ext cx="2387278" cy="961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720">
            <a:off x="4749364" y="5009436"/>
            <a:ext cx="2142226" cy="765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217" y="4661008"/>
            <a:ext cx="3091268" cy="591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650" y="2224688"/>
            <a:ext cx="1482607" cy="2237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5649" y="4802157"/>
            <a:ext cx="3359006" cy="16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83" y="3245779"/>
            <a:ext cx="10210800" cy="273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83" y="292564"/>
            <a:ext cx="10274300" cy="105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30" y="1346664"/>
            <a:ext cx="7772400" cy="106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9562" y="6286708"/>
            <a:ext cx="8460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hlinkClick r:id="rId5"/>
              </a:rPr>
              <a:t>https://ec.europa.eu/info/funding-tenders/opportunities/portal/screen/opportunities/topic-details/dt-tds-04-2020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5448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344" y="0"/>
            <a:ext cx="9321800" cy="299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27663" y="6116664"/>
            <a:ext cx="80251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hlinkClick r:id="rId3"/>
              </a:rPr>
              <a:t>https://ec.europa.eu/research/participants/data/ref/h2020/grants_manual/hi/oa_pilot/h2020-hi-oa-data-mgt_en.pdf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652" y="4052849"/>
            <a:ext cx="98933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3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7932" y="635084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wellcome.org</a:t>
            </a:r>
            <a:r>
              <a:rPr lang="en-US" sz="1200" dirty="0" smtClean="0"/>
              <a:t>/grant-funding/guidance/good-research-practice-guidelines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754" y="189572"/>
            <a:ext cx="6319953" cy="348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01" y="4148252"/>
            <a:ext cx="6011949" cy="19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5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4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National efforts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47" y="1293542"/>
            <a:ext cx="4347430" cy="2375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268" y="1213124"/>
            <a:ext cx="3593171" cy="2456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5" y="4047893"/>
            <a:ext cx="3259408" cy="2273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015" y="4047893"/>
            <a:ext cx="3653424" cy="26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90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1229" y="6138967"/>
            <a:ext cx="72111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hlinkClick r:id="rId2"/>
              </a:rPr>
              <a:t>https://d1rkab7tlqy5f1.cloudfront.net/Library/Themaportalen/RDM/researchdata-framework-policy.pdf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62347" cy="2530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78" y="2796481"/>
            <a:ext cx="9824224" cy="30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84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7842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17794" y="6495805"/>
            <a:ext cx="79359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hlinkClick r:id="rId3"/>
              </a:rPr>
              <a:t>http</a:t>
            </a:r>
            <a:r>
              <a:rPr lang="en-US" sz="1100" smtClean="0">
                <a:hlinkClick r:id="rId3"/>
              </a:rPr>
              <a:t>://</a:t>
            </a:r>
            <a:r>
              <a:rPr lang="en-US" sz="1100" dirty="0" smtClean="0">
                <a:hlinkClick r:id="rId3"/>
              </a:rPr>
              <a:t>www.allea.org/wp-content/uploads/2017/03/ALLEA-European-Code-of-Conduct-for-Research-Integrity-2017-1.pdf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911" y="2241550"/>
            <a:ext cx="4305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75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37" y="3078950"/>
            <a:ext cx="4650932" cy="2987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9740" y="6125110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hlinkClick r:id="rId3"/>
              </a:rPr>
              <a:t>https://ardc.edu.au/collaborations/fair-principles/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37" y="155616"/>
            <a:ext cx="5088526" cy="2344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293" y="2440314"/>
            <a:ext cx="49065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hlinkClick r:id="rId5"/>
              </a:rPr>
              <a:t>https://obamawhitehouse.archives.gov/sites/default/files/microsites/ostp/ostp_public_access_memo_2013.pdf</a:t>
            </a:r>
            <a:r>
              <a:rPr lang="en-US" sz="1050" dirty="0" smtClean="0"/>
              <a:t> 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396" y="603539"/>
            <a:ext cx="4984594" cy="1896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249969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smtClean="0">
                <a:hlinkClick r:id="rId7"/>
              </a:rPr>
              <a:t>https://www.federalregister.gov/documents/2020/02/19/2020-03189/request-for-information-public-access-to-peer-reviewed-scholarly-publications-data-and-code</a:t>
            </a:r>
            <a:r>
              <a:rPr lang="en-US" sz="1050" dirty="0" smtClean="0"/>
              <a:t> </a:t>
            </a:r>
            <a:endParaRPr lang="en-US" sz="10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211" y="3217928"/>
            <a:ext cx="4248150" cy="2355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09244" y="5694223"/>
            <a:ext cx="42448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hlinkClick r:id="rId9"/>
              </a:rPr>
              <a:t>https://www.go-fair.org/wp-content/uploads/2019/08/Activity-Plan-with-the-Manifesto-of-the-GO-FAIR-in-AFRICA-Final-1-August-2019.pdf</a:t>
            </a:r>
            <a:r>
              <a:rPr lang="en-US" sz="1050" dirty="0" smtClean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83148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29" y="0"/>
            <a:ext cx="10515600" cy="1325563"/>
          </a:xfrm>
        </p:spPr>
        <p:txBody>
          <a:bodyPr/>
          <a:lstStyle/>
          <a:p>
            <a:r>
              <a:rPr lang="en-US" dirty="0" smtClean="0"/>
              <a:t>Journals want open data/code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29" y="4493940"/>
            <a:ext cx="7161041" cy="2051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29" y="1156797"/>
            <a:ext cx="6679580" cy="29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97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(Serious) conferences want open data/code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9162"/>
            <a:ext cx="3801377" cy="3171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16" y="2096428"/>
            <a:ext cx="5594010" cy="28435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53616" y="525333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Ferro, Nicola, and Diane Kelly. "SIGIR initiative to implement ACM artifact review and badging." </a:t>
            </a:r>
            <a:r>
              <a:rPr lang="en-US" sz="1100" i="1" dirty="0" smtClean="0"/>
              <a:t>ACM SIGIR Forum</a:t>
            </a:r>
            <a:r>
              <a:rPr lang="en-US" sz="1100" dirty="0" smtClean="0"/>
              <a:t>. Vol. 52. No. 1. New York, NY, USA: ACM, 2018.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1801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97" y="-125529"/>
            <a:ext cx="10515600" cy="1325563"/>
          </a:xfrm>
        </p:spPr>
        <p:txBody>
          <a:bodyPr/>
          <a:lstStyle/>
          <a:p>
            <a:r>
              <a:rPr lang="en-US" dirty="0" smtClean="0"/>
              <a:t>Penalty / Reward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97" y="1200034"/>
            <a:ext cx="5125688" cy="41112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181" y="5831416"/>
            <a:ext cx="5109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https://www.bmj.com/content/353/bmj.i2770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395" y="1745283"/>
            <a:ext cx="4884643" cy="2575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74210" y="4866315"/>
            <a:ext cx="45348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Ioannidis, John PA, and </a:t>
            </a:r>
            <a:r>
              <a:rPr lang="en-US" sz="1100" dirty="0" err="1" smtClean="0"/>
              <a:t>Muin</a:t>
            </a:r>
            <a:r>
              <a:rPr lang="en-US" sz="1100" dirty="0" smtClean="0"/>
              <a:t> J. </a:t>
            </a:r>
            <a:r>
              <a:rPr lang="en-US" sz="1100" dirty="0" err="1" smtClean="0"/>
              <a:t>Khoury</a:t>
            </a:r>
            <a:r>
              <a:rPr lang="en-US" sz="1100" dirty="0" smtClean="0"/>
              <a:t>. "Improving validation practices in “omics” research." </a:t>
            </a:r>
            <a:r>
              <a:rPr lang="en-US" sz="1100" i="1" dirty="0" smtClean="0"/>
              <a:t>Science</a:t>
            </a:r>
            <a:r>
              <a:rPr lang="en-US" sz="1100" dirty="0" smtClean="0"/>
              <a:t> 334.6060 (2011): 1230-1232.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579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8600"/>
            <a:ext cx="9144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b="1" smtClean="0"/>
              <a:t>Make source code publicly accessible from day one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3097"/>
            <a:ext cx="10515600" cy="48651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Promotes trust in the software and broader project</a:t>
            </a:r>
          </a:p>
          <a:p>
            <a:r>
              <a:rPr lang="en-US" dirty="0" smtClean="0"/>
              <a:t>Facilitates the discovery of existing software development projects</a:t>
            </a:r>
          </a:p>
          <a:p>
            <a:r>
              <a:rPr lang="en-US" dirty="0" smtClean="0"/>
              <a:t>Provides a historical public record of contributions from the start of the project and helps to track recognition</a:t>
            </a:r>
          </a:p>
          <a:p>
            <a:r>
              <a:rPr lang="en-US" dirty="0" smtClean="0"/>
              <a:t>Encourages contributions from the community</a:t>
            </a:r>
          </a:p>
          <a:p>
            <a:r>
              <a:rPr lang="en-US" dirty="0" smtClean="0"/>
              <a:t>Increases opportunities for collaboration and reuse</a:t>
            </a:r>
          </a:p>
          <a:p>
            <a:r>
              <a:rPr lang="en-US" dirty="0" smtClean="0"/>
              <a:t>Exposes work for community evaluation, suggestions and validation</a:t>
            </a:r>
          </a:p>
          <a:p>
            <a:r>
              <a:rPr lang="en-US" dirty="0" smtClean="0"/>
              <a:t>Increases transparency through community scrutiny</a:t>
            </a:r>
          </a:p>
          <a:p>
            <a:r>
              <a:rPr lang="en-US" dirty="0" smtClean="0"/>
              <a:t>Encourages developers to think about and showcase good coding practices</a:t>
            </a:r>
          </a:p>
          <a:p>
            <a:r>
              <a:rPr lang="en-US" dirty="0" smtClean="0"/>
              <a:t>Facilitates reproducibility of scientific results generated by all prior versions of the software</a:t>
            </a:r>
          </a:p>
          <a:p>
            <a:r>
              <a:rPr lang="en-US" dirty="0" smtClean="0"/>
              <a:t>Encourages developers to provide documentation, including a detailed user manual and clear in-code comments</a:t>
            </a:r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6089676"/>
            <a:ext cx="10625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Jiménez, Rafael C., et al. "Four simple recommendations to encourage best practices in research software." </a:t>
            </a:r>
            <a:r>
              <a:rPr lang="en-US" i="1" dirty="0" smtClean="0"/>
              <a:t>F1000Research</a:t>
            </a:r>
            <a:r>
              <a:rPr lang="en-US" dirty="0" smtClean="0"/>
              <a:t> 6 (2017).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98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19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Make software easy to discover by providing software metadata via a popular community registry</a:t>
            </a:r>
            <a:br>
              <a:rPr lang="en-US" b="1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1313"/>
            <a:ext cx="10515600" cy="4162580"/>
          </a:xfrm>
        </p:spPr>
        <p:txBody>
          <a:bodyPr>
            <a:normAutofit/>
          </a:bodyPr>
          <a:lstStyle/>
          <a:p>
            <a:r>
              <a:rPr lang="en-US" dirty="0" smtClean="0"/>
              <a:t>Increases the visibility of the project, the software, its use, its successes, its references, and its contributors</a:t>
            </a:r>
          </a:p>
          <a:p>
            <a:r>
              <a:rPr lang="en-US" dirty="0" smtClean="0"/>
              <a:t>Helps to expose the software metadata in a machine readable format via the community registry</a:t>
            </a:r>
          </a:p>
          <a:p>
            <a:r>
              <a:rPr lang="en-US" dirty="0" smtClean="0"/>
              <a:t>Increases the chances of collaboration, reuse, and improvement</a:t>
            </a:r>
          </a:p>
          <a:p>
            <a:r>
              <a:rPr lang="en-US" dirty="0" smtClean="0"/>
              <a:t>Domain specific tool repositories:</a:t>
            </a:r>
          </a:p>
          <a:p>
            <a:pPr lvl="1"/>
            <a:r>
              <a:rPr lang="en-US" dirty="0" smtClean="0"/>
              <a:t>Astronomy: </a:t>
            </a:r>
            <a:r>
              <a:rPr lang="en-US" dirty="0">
                <a:hlinkClick r:id="rId2"/>
              </a:rPr>
              <a:t>https://ascl.net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Bioinformatics: </a:t>
            </a:r>
            <a:r>
              <a:rPr lang="en-US" dirty="0" smtClean="0">
                <a:hlinkClick r:id="rId3"/>
              </a:rPr>
              <a:t>https://bio.tools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GeoSciences</a:t>
            </a:r>
            <a:r>
              <a:rPr lang="en-US" dirty="0" smtClean="0"/>
              <a:t>: </a:t>
            </a:r>
            <a:r>
              <a:rPr lang="en-US" dirty="0">
                <a:hlinkClick r:id="rId4"/>
              </a:rPr>
              <a:t>https://www.ontosoft.org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38200" y="6596390"/>
            <a:ext cx="106252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Jiménez, Rafael C., et al. "Four simple recommendations to encourage best practices in research software." </a:t>
            </a:r>
            <a:r>
              <a:rPr lang="en-US" sz="1100" i="1" dirty="0" smtClean="0"/>
              <a:t>F1000Research</a:t>
            </a:r>
            <a:r>
              <a:rPr lang="en-US" sz="1100" dirty="0" smtClean="0"/>
              <a:t> 6 (2017).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4982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Adopt a license and comply with the license of third-party dependencies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Clarifies the responsibilities and rights placed on third parties wishing to use, copy, redistribute, modify and/or reuse your source code</a:t>
            </a:r>
          </a:p>
          <a:p>
            <a:r>
              <a:rPr lang="en-US" dirty="0" smtClean="0"/>
              <a:t>Enables using the code in jurisdictions where “code with no license” means it cannot be used at all</a:t>
            </a:r>
          </a:p>
          <a:p>
            <a:r>
              <a:rPr lang="en-US" dirty="0" smtClean="0"/>
              <a:t>Protects the software’s intellectual property</a:t>
            </a:r>
          </a:p>
          <a:p>
            <a:r>
              <a:rPr lang="en-US" dirty="0" smtClean="0"/>
              <a:t>Provides a model for long-term sustainability by enabling legally well-founded contributions and reuse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6089676"/>
            <a:ext cx="10625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Jiménez, Rafael C., et al. "Four simple recommendations to encourage best practices in research software." </a:t>
            </a:r>
            <a:r>
              <a:rPr lang="en-US" i="1" dirty="0" smtClean="0"/>
              <a:t>F1000Research</a:t>
            </a:r>
            <a:r>
              <a:rPr lang="en-US" dirty="0" smtClean="0"/>
              <a:t> 6 (2017).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97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Define clear and transparent contribution, governance and communication processes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Increases transparency on how the project and the software is being managed</a:t>
            </a:r>
          </a:p>
          <a:p>
            <a:r>
              <a:rPr lang="en-US" dirty="0" smtClean="0"/>
              <a:t>Helps to define responsibilities and how decision are made in the software project</a:t>
            </a:r>
          </a:p>
          <a:p>
            <a:r>
              <a:rPr lang="en-US" dirty="0" smtClean="0"/>
              <a:t>Helps the community know how to collaborate, communicate and contribute to the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54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concrete..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README and License</a:t>
            </a:r>
            <a:endParaRPr lang="en-US" dirty="0" smtClean="0"/>
          </a:p>
          <a:p>
            <a:pPr lvl="1"/>
            <a:r>
              <a:rPr lang="en-US" dirty="0" smtClean="0"/>
              <a:t>23.6% do not have a License or README. This is the main criteria for reproducibility [1] </a:t>
            </a:r>
          </a:p>
          <a:p>
            <a:r>
              <a:rPr lang="en-US" dirty="0" smtClean="0"/>
              <a:t>Add DOIs in </a:t>
            </a:r>
            <a:r>
              <a:rPr lang="en-US" dirty="0" err="1" smtClean="0"/>
              <a:t>Github</a:t>
            </a:r>
            <a:r>
              <a:rPr lang="en-US" dirty="0" smtClean="0"/>
              <a:t> repositories</a:t>
            </a:r>
          </a:p>
          <a:p>
            <a:r>
              <a:rPr lang="en-US" dirty="0" smtClean="0"/>
              <a:t>Cite everything: </a:t>
            </a:r>
          </a:p>
          <a:p>
            <a:pPr lvl="1"/>
            <a:r>
              <a:rPr lang="en-US" dirty="0" smtClean="0">
                <a:hlinkClick r:id="rId2"/>
              </a:rPr>
              <a:t>CiteAs.org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Use ORCID</a:t>
            </a:r>
          </a:p>
          <a:p>
            <a:r>
              <a:rPr lang="en-US" dirty="0" smtClean="0"/>
              <a:t>Build Docker / Singular images. Save in </a:t>
            </a:r>
            <a:r>
              <a:rPr lang="en-US" dirty="0" err="1" smtClean="0"/>
              <a:t>CernVM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28440" y="6242447"/>
            <a:ext cx="96253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effectLst/>
                <a:latin typeface="Verdana" charset="0"/>
              </a:rPr>
              <a:t>[1] Whitaker, K., O’Reilly, M., , Isla, &amp; Hong, N. C. (2018). </a:t>
            </a:r>
            <a:r>
              <a:rPr lang="en-US" sz="800" dirty="0" err="1" smtClean="0">
                <a:effectLst/>
                <a:latin typeface="Verdana" charset="0"/>
              </a:rPr>
              <a:t>Softwaresaved</a:t>
            </a:r>
            <a:r>
              <a:rPr lang="en-US" sz="800" dirty="0" smtClean="0">
                <a:effectLst/>
                <a:latin typeface="Verdana" charset="0"/>
              </a:rPr>
              <a:t>/Code-Cite: Sn-</a:t>
            </a:r>
            <a:r>
              <a:rPr lang="en-US" sz="800" dirty="0" err="1" smtClean="0">
                <a:effectLst/>
                <a:latin typeface="Verdana" charset="0"/>
              </a:rPr>
              <a:t>Hackday</a:t>
            </a:r>
            <a:r>
              <a:rPr lang="en-US" sz="800" dirty="0" smtClean="0">
                <a:effectLst/>
                <a:latin typeface="Verdana" charset="0"/>
              </a:rPr>
              <a:t> Version. </a:t>
            </a:r>
            <a:r>
              <a:rPr lang="en-US" sz="800" dirty="0" err="1" smtClean="0">
                <a:effectLst/>
                <a:latin typeface="Verdana" charset="0"/>
              </a:rPr>
              <a:t>Zenodo</a:t>
            </a:r>
            <a:r>
              <a:rPr lang="en-US" sz="800" dirty="0" smtClean="0">
                <a:effectLst/>
                <a:latin typeface="Verdana" charset="0"/>
              </a:rPr>
              <a:t>. https://</a:t>
            </a:r>
            <a:r>
              <a:rPr lang="en-US" sz="800" dirty="0" err="1" smtClean="0">
                <a:effectLst/>
                <a:latin typeface="Verdana" charset="0"/>
              </a:rPr>
              <a:t>doi.org</a:t>
            </a:r>
            <a:r>
              <a:rPr lang="en-US" sz="800" dirty="0" smtClean="0">
                <a:effectLst/>
                <a:latin typeface="Verdana" charset="0"/>
              </a:rPr>
              <a:t>/10.5281/ZENODO.1209095</a:t>
            </a:r>
            <a:br>
              <a:rPr lang="en-US" sz="800" dirty="0" smtClean="0">
                <a:effectLst/>
                <a:latin typeface="Verdana" charset="0"/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61" y="2933235"/>
            <a:ext cx="3729463" cy="139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08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idioms and </a:t>
            </a:r>
            <a:r>
              <a:rPr lang="en-US" dirty="0" smtClean="0"/>
              <a:t>conventions</a:t>
            </a:r>
          </a:p>
          <a:p>
            <a:r>
              <a:rPr lang="en-US" dirty="0" smtClean="0"/>
              <a:t>Avoid </a:t>
            </a:r>
            <a:r>
              <a:rPr lang="en-US" dirty="0"/>
              <a:t>assumptions about the execution </a:t>
            </a:r>
            <a:r>
              <a:rPr lang="en-US" dirty="0" smtClean="0"/>
              <a:t>environment</a:t>
            </a:r>
          </a:p>
          <a:p>
            <a:r>
              <a:rPr lang="en-US" dirty="0"/>
              <a:t>Structure your code in predictable </a:t>
            </a:r>
            <a:r>
              <a:rPr lang="en-US" dirty="0" smtClean="0"/>
              <a:t>way</a:t>
            </a:r>
          </a:p>
          <a:p>
            <a:r>
              <a:rPr lang="en-US" u="sng" dirty="0"/>
              <a:t>Document </a:t>
            </a:r>
            <a:r>
              <a:rPr lang="en-US" u="sng" dirty="0" smtClean="0"/>
              <a:t>everything</a:t>
            </a:r>
          </a:p>
          <a:p>
            <a:r>
              <a:rPr lang="en-US" u="sng" dirty="0" smtClean="0"/>
              <a:t>Test everything</a:t>
            </a:r>
          </a:p>
          <a:p>
            <a:r>
              <a:rPr lang="en-US" dirty="0"/>
              <a:t>Simplify code </a:t>
            </a:r>
            <a:r>
              <a:rPr lang="en-US" dirty="0" smtClean="0"/>
              <a:t>execution. Always assume that a non-IT savvy student is trying to run your code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00099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705"/>
            <a:ext cx="10515600" cy="1325563"/>
          </a:xfrm>
        </p:spPr>
        <p:txBody>
          <a:bodyPr/>
          <a:lstStyle/>
          <a:p>
            <a:r>
              <a:rPr lang="en-US" dirty="0" smtClean="0"/>
              <a:t>On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27682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CSV</a:t>
            </a:r>
          </a:p>
          <a:p>
            <a:r>
              <a:rPr lang="en-US" dirty="0" smtClean="0"/>
              <a:t>SPSS</a:t>
            </a:r>
          </a:p>
          <a:p>
            <a:r>
              <a:rPr lang="en-US" dirty="0" err="1" smtClean="0"/>
              <a:t>Matlab</a:t>
            </a:r>
            <a:r>
              <a:rPr lang="en-US" dirty="0" smtClean="0"/>
              <a:t> </a:t>
            </a:r>
          </a:p>
          <a:p>
            <a:r>
              <a:rPr lang="en-US" dirty="0" smtClean="0"/>
              <a:t>JSON</a:t>
            </a:r>
          </a:p>
          <a:p>
            <a:r>
              <a:rPr lang="en-US" dirty="0" smtClean="0"/>
              <a:t>.</a:t>
            </a:r>
            <a:r>
              <a:rPr lang="en-US" dirty="0" err="1" smtClean="0"/>
              <a:t>rdata</a:t>
            </a:r>
            <a:endParaRPr lang="en-US" dirty="0" smtClean="0"/>
          </a:p>
          <a:p>
            <a:r>
              <a:rPr lang="en-US" dirty="0" smtClean="0"/>
              <a:t>.</a:t>
            </a:r>
            <a:r>
              <a:rPr lang="en-US" dirty="0" err="1" smtClean="0"/>
              <a:t>npy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502459"/>
            <a:ext cx="967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 hate to break the news to you but these formats are </a:t>
            </a:r>
            <a:r>
              <a:rPr lang="en-US" sz="2000" b="1" u="sng" dirty="0" smtClean="0"/>
              <a:t>not</a:t>
            </a:r>
            <a:r>
              <a:rPr lang="en-US" sz="2000" dirty="0" smtClean="0"/>
              <a:t> reproducible by default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0024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And remember: “bad code” is better than “no code”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18" y="1690688"/>
            <a:ext cx="5078606" cy="33302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1950" y="5324928"/>
            <a:ext cx="6653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https://www.nature.com/news/2010/101013/full/467753a.html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96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paper executable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35" y="1516565"/>
            <a:ext cx="5190962" cy="2121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5" y="3637930"/>
            <a:ext cx="5172462" cy="213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88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15" y="-54579"/>
            <a:ext cx="10515600" cy="1325563"/>
          </a:xfrm>
        </p:spPr>
        <p:txBody>
          <a:bodyPr/>
          <a:lstStyle/>
          <a:p>
            <a:r>
              <a:rPr lang="en-US" dirty="0" smtClean="0"/>
              <a:t>Make your paper executable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3012" y="6221710"/>
            <a:ext cx="243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https://codeocean.com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387" y="1086318"/>
            <a:ext cx="7826124" cy="49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7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4125"/>
            <a:ext cx="9144000" cy="302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44681"/>
            <a:ext cx="9144000" cy="3108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373861"/>
            <a:ext cx="4839890" cy="8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Environments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Forget “programs”, “scripts”, we need something bigger..</a:t>
            </a:r>
          </a:p>
          <a:p>
            <a:endParaRPr lang="en-US" dirty="0" smtClean="0"/>
          </a:p>
          <a:p>
            <a:r>
              <a:rPr lang="en-US" dirty="0" smtClean="0"/>
              <a:t>Containers: Docker, Singularity</a:t>
            </a:r>
          </a:p>
          <a:p>
            <a:r>
              <a:rPr lang="en-US" dirty="0" smtClean="0"/>
              <a:t>Workflow Management Systems: Galaxy, </a:t>
            </a:r>
            <a:r>
              <a:rPr lang="en-US" dirty="0" err="1" smtClean="0"/>
              <a:t>Nextflow</a:t>
            </a:r>
            <a:r>
              <a:rPr lang="en-US" dirty="0" smtClean="0"/>
              <a:t>, </a:t>
            </a:r>
            <a:r>
              <a:rPr lang="en-US" dirty="0" err="1" smtClean="0"/>
              <a:t>Snakemake</a:t>
            </a:r>
            <a:endParaRPr lang="en-US" dirty="0"/>
          </a:p>
          <a:p>
            <a:r>
              <a:rPr lang="en-US" dirty="0" smtClean="0"/>
              <a:t>Workflow Engines: Airflow, Argo</a:t>
            </a:r>
          </a:p>
          <a:p>
            <a:r>
              <a:rPr lang="en-US" dirty="0" smtClean="0"/>
              <a:t>Workflow Ontologies: CWL, WDL</a:t>
            </a:r>
          </a:p>
          <a:p>
            <a:r>
              <a:rPr lang="en-US" dirty="0" smtClean="0"/>
              <a:t>Deployment environments: </a:t>
            </a:r>
            <a:r>
              <a:rPr lang="en-US" dirty="0" err="1" smtClean="0"/>
              <a:t>Arvados</a:t>
            </a:r>
            <a:r>
              <a:rPr lang="en-US" dirty="0" smtClean="0"/>
              <a:t>, Toil </a:t>
            </a:r>
          </a:p>
          <a:p>
            <a:r>
              <a:rPr lang="en-US" dirty="0" smtClean="0"/>
              <a:t>Low latency databases: Spark, Hadoop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5601" y="5529945"/>
            <a:ext cx="492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Good news: All are open and free!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01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Containers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any operating system in any operating system</a:t>
            </a:r>
          </a:p>
          <a:p>
            <a:r>
              <a:rPr lang="en-US" dirty="0" smtClean="0"/>
              <a:t>Run multiple operating systems in the same computer</a:t>
            </a:r>
          </a:p>
          <a:p>
            <a:r>
              <a:rPr lang="en-US" dirty="0" smtClean="0"/>
              <a:t>Share resources </a:t>
            </a:r>
          </a:p>
          <a:p>
            <a:r>
              <a:rPr lang="en-US" dirty="0" smtClean="0"/>
              <a:t>Forget dependencies, If it is installed “somewhere” can be installed anywhere</a:t>
            </a:r>
          </a:p>
          <a:p>
            <a:r>
              <a:rPr lang="en-US" dirty="0" smtClean="0"/>
              <a:t>Containers are simple sharable files</a:t>
            </a:r>
          </a:p>
          <a:p>
            <a:r>
              <a:rPr lang="en-US" dirty="0" smtClean="0"/>
              <a:t>Specialized container repositories for bioinformatics</a:t>
            </a:r>
          </a:p>
          <a:p>
            <a:r>
              <a:rPr lang="en-US" dirty="0" smtClean="0"/>
              <a:t>2 flavors: Docker, Singularity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458" y="4421992"/>
            <a:ext cx="5134428" cy="21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6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Management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7218915" cy="4555200"/>
          </a:xfrm>
        </p:spPr>
        <p:txBody>
          <a:bodyPr/>
          <a:lstStyle/>
          <a:p>
            <a:r>
              <a:rPr lang="en-US" dirty="0" smtClean="0"/>
              <a:t>Tools, Data are Research Object (ROs)</a:t>
            </a:r>
          </a:p>
          <a:p>
            <a:r>
              <a:rPr lang="en-US" dirty="0" smtClean="0"/>
              <a:t>Organize ROs in Workflows</a:t>
            </a:r>
          </a:p>
          <a:p>
            <a:r>
              <a:rPr lang="en-US" dirty="0" smtClean="0"/>
              <a:t>Workflows are ROs! </a:t>
            </a:r>
          </a:p>
          <a:p>
            <a:r>
              <a:rPr lang="en-US" dirty="0" smtClean="0"/>
              <a:t>ROs can be indexed, searched, commented, rated, shared, edited..</a:t>
            </a:r>
          </a:p>
          <a:p>
            <a:r>
              <a:rPr lang="en-US" dirty="0" smtClean="0"/>
              <a:t>Visual Representation of Workflows</a:t>
            </a:r>
          </a:p>
          <a:p>
            <a:r>
              <a:rPr lang="en-US" dirty="0" smtClean="0"/>
              <a:t>ROs can be executed, monitored, logged</a:t>
            </a:r>
          </a:p>
          <a:p>
            <a:r>
              <a:rPr lang="en-US" dirty="0" smtClean="0"/>
              <a:t>Most notable are: </a:t>
            </a:r>
            <a:endParaRPr lang="en-US" dirty="0" smtClean="0"/>
          </a:p>
          <a:p>
            <a:pPr lvl="1"/>
            <a:r>
              <a:rPr lang="en-US" dirty="0" smtClean="0"/>
              <a:t>Galaxy</a:t>
            </a:r>
            <a:r>
              <a:rPr lang="en-US" dirty="0" smtClean="0"/>
              <a:t>, </a:t>
            </a:r>
            <a:r>
              <a:rPr lang="en-US" dirty="0" err="1" smtClean="0"/>
              <a:t>Nextflow</a:t>
            </a:r>
            <a:r>
              <a:rPr lang="en-US" dirty="0" smtClean="0"/>
              <a:t>, </a:t>
            </a:r>
            <a:r>
              <a:rPr lang="en-US" dirty="0" err="1" smtClean="0"/>
              <a:t>Taverna</a:t>
            </a:r>
            <a:r>
              <a:rPr lang="en-US" dirty="0" smtClean="0"/>
              <a:t>, </a:t>
            </a:r>
            <a:r>
              <a:rPr lang="en-US" dirty="0" err="1" smtClean="0"/>
              <a:t>Snakemake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1" y="1953996"/>
            <a:ext cx="4468647" cy="26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Engines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1449545"/>
            <a:ext cx="11360800" cy="4555200"/>
          </a:xfrm>
        </p:spPr>
        <p:txBody>
          <a:bodyPr/>
          <a:lstStyle/>
          <a:p>
            <a:r>
              <a:rPr lang="en-US" dirty="0" smtClean="0"/>
              <a:t>Execute Workflows</a:t>
            </a:r>
          </a:p>
          <a:p>
            <a:r>
              <a:rPr lang="en-US" dirty="0" smtClean="0"/>
              <a:t>Main operations: Submit, Monitor, Pause, Cancel</a:t>
            </a:r>
          </a:p>
          <a:p>
            <a:r>
              <a:rPr lang="en-US" dirty="0" smtClean="0"/>
              <a:t>Schedule execution</a:t>
            </a:r>
          </a:p>
          <a:p>
            <a:r>
              <a:rPr lang="en-US" dirty="0" smtClean="0"/>
              <a:t>Assign Resources</a:t>
            </a:r>
          </a:p>
          <a:p>
            <a:r>
              <a:rPr lang="en-US" dirty="0" smtClean="0"/>
              <a:t>Scale automatically </a:t>
            </a:r>
          </a:p>
          <a:p>
            <a:r>
              <a:rPr lang="en-US" dirty="0" smtClean="0"/>
              <a:t>Workflows can be scripts, containers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895" y="4180115"/>
            <a:ext cx="4736316" cy="2537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1" y="4395411"/>
            <a:ext cx="5825103" cy="23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197" y="4528457"/>
            <a:ext cx="3808803" cy="232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Ontologies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 languages to describe workflows</a:t>
            </a:r>
          </a:p>
          <a:p>
            <a:r>
              <a:rPr lang="en-US" dirty="0" smtClean="0"/>
              <a:t>In most of them workflows are DAG (Direct Acyclic Graph)</a:t>
            </a:r>
          </a:p>
          <a:p>
            <a:r>
              <a:rPr lang="en-US" dirty="0" smtClean="0"/>
              <a:t>Most notable: Common Workflow Language (CWL),</a:t>
            </a:r>
          </a:p>
          <a:p>
            <a:r>
              <a:rPr lang="en-US" dirty="0" smtClean="0"/>
              <a:t>More than 60,000 can be found in </a:t>
            </a:r>
            <a:r>
              <a:rPr lang="en-US" dirty="0" err="1" smtClean="0"/>
              <a:t>Github</a:t>
            </a:r>
            <a:endParaRPr lang="en-US" dirty="0" smtClean="0"/>
          </a:p>
          <a:p>
            <a:r>
              <a:rPr lang="en-US" dirty="0" smtClean="0"/>
              <a:t>Actively supported by:</a:t>
            </a:r>
          </a:p>
          <a:p>
            <a:pPr lvl="1"/>
            <a:r>
              <a:rPr lang="en-US" dirty="0" smtClean="0"/>
              <a:t>Organizations: EMBL, ELIXIR, IBM, CERN, EOSC, Welcome Trust Sanger Institute, Broad Institute</a:t>
            </a:r>
          </a:p>
          <a:p>
            <a:pPr lvl="1"/>
            <a:r>
              <a:rPr lang="en-US" dirty="0" smtClean="0"/>
              <a:t>WMS: Galaxy, </a:t>
            </a:r>
            <a:r>
              <a:rPr lang="en-US" dirty="0" err="1" smtClean="0"/>
              <a:t>Taverna</a:t>
            </a:r>
            <a:endParaRPr lang="en-US" dirty="0" smtClean="0"/>
          </a:p>
          <a:p>
            <a:pPr lvl="1"/>
            <a:r>
              <a:rPr lang="en-US" dirty="0" smtClean="0"/>
              <a:t>Workflow Execution Engines: Airflow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environments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1219170">
              <a:lnSpc>
                <a:spcPct val="100000"/>
              </a:lnSpc>
              <a:buSzTx/>
              <a:buNone/>
              <a:defRPr/>
            </a:pPr>
            <a:r>
              <a:rPr lang="en-US" dirty="0" smtClean="0"/>
              <a:t>Software to orchestrate the deployment of a workflow in different execution environments such as:</a:t>
            </a:r>
          </a:p>
          <a:p>
            <a:pPr marL="380990" indent="-380990">
              <a:lnSpc>
                <a:spcPct val="100000"/>
              </a:lnSpc>
              <a:buSzTx/>
            </a:pPr>
            <a:r>
              <a:rPr lang="en-US" dirty="0" smtClean="0"/>
              <a:t>Cloud: Amazon EC2, Google Cloud, Microsoft </a:t>
            </a:r>
            <a:r>
              <a:rPr lang="en-US" dirty="0" smtClean="0"/>
              <a:t>Azure</a:t>
            </a:r>
            <a:endParaRPr lang="en-US" dirty="0" smtClean="0"/>
          </a:p>
          <a:p>
            <a:pPr marL="380990" indent="-380990">
              <a:lnSpc>
                <a:spcPct val="100000"/>
              </a:lnSpc>
              <a:buSzTx/>
            </a:pPr>
            <a:r>
              <a:rPr lang="en-US" dirty="0" smtClean="0"/>
              <a:t>Local Cluster with resource management: PBS, Torque, SLURM </a:t>
            </a:r>
          </a:p>
          <a:p>
            <a:pPr marL="380990" indent="-380990">
              <a:lnSpc>
                <a:spcPct val="100000"/>
              </a:lnSpc>
              <a:buSzTx/>
            </a:pPr>
            <a:r>
              <a:rPr lang="en-US" dirty="0" smtClean="0"/>
              <a:t>Workstation</a:t>
            </a:r>
          </a:p>
          <a:p>
            <a:pPr marL="380990" indent="-380990">
              <a:lnSpc>
                <a:spcPct val="100000"/>
              </a:lnSpc>
              <a:buSzTx/>
            </a:pPr>
            <a:r>
              <a:rPr lang="en-US" dirty="0" smtClean="0"/>
              <a:t>A combination of all these!</a:t>
            </a:r>
          </a:p>
          <a:p>
            <a:pPr marL="380990" indent="-380990">
              <a:lnSpc>
                <a:spcPct val="100000"/>
              </a:lnSpc>
              <a:buSzTx/>
            </a:pPr>
            <a:endParaRPr lang="en-US" dirty="0"/>
          </a:p>
          <a:p>
            <a:pPr marL="380990" indent="-380990">
              <a:lnSpc>
                <a:spcPct val="100000"/>
              </a:lnSpc>
              <a:buSzTx/>
            </a:pPr>
            <a:endParaRPr lang="en-US" dirty="0" smtClean="0"/>
          </a:p>
          <a:p>
            <a:pPr marL="0" indent="0">
              <a:lnSpc>
                <a:spcPct val="100000"/>
              </a:lnSpc>
              <a:buSzTx/>
              <a:buNone/>
            </a:pPr>
            <a:r>
              <a:rPr lang="en-US" dirty="0" smtClean="0"/>
              <a:t>Most notable: </a:t>
            </a:r>
            <a:r>
              <a:rPr lang="en-US" dirty="0" err="1"/>
              <a:t>Arvados</a:t>
            </a:r>
            <a:endParaRPr lang="en-US" dirty="0"/>
          </a:p>
          <a:p>
            <a:pPr marL="380990" indent="-380990">
              <a:lnSpc>
                <a:spcPct val="100000"/>
              </a:lnSpc>
              <a:buSzTx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304" y="3265716"/>
            <a:ext cx="6074953" cy="31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674" y="87644"/>
            <a:ext cx="11360800" cy="763600"/>
          </a:xfrm>
        </p:spPr>
        <p:txBody>
          <a:bodyPr/>
          <a:lstStyle/>
          <a:p>
            <a:r>
              <a:rPr lang="en-US" dirty="0" smtClean="0"/>
              <a:t>The old paradigm in bioinformatics</a:t>
            </a:r>
            <a:r>
              <a:rPr lang="mr-IN" dirty="0" smtClean="0"/>
              <a:t>…</a:t>
            </a:r>
            <a:r>
              <a:rPr lang="en-US" dirty="0" smtClean="0"/>
              <a:t> issues..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35" y="1200474"/>
            <a:ext cx="1270957" cy="1320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916" y="1268618"/>
            <a:ext cx="2121309" cy="1674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090" y="1172672"/>
            <a:ext cx="2326477" cy="1723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985" y="924943"/>
            <a:ext cx="2349367" cy="1775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846" y="3060447"/>
            <a:ext cx="816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836114" y="2836723"/>
            <a:ext cx="310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In-house programmer / data analyst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437088" y="3060447"/>
            <a:ext cx="244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Institute’s cluster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830263" y="3060448"/>
            <a:ext cx="1269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Results!</a:t>
            </a:r>
            <a:endParaRPr lang="en-US" sz="2400" dirty="0"/>
          </a:p>
        </p:txBody>
      </p:sp>
      <p:cxnSp>
        <p:nvCxnSpPr>
          <p:cNvPr id="12" name="Google Shape;76;p15"/>
          <p:cNvCxnSpPr/>
          <p:nvPr/>
        </p:nvCxnSpPr>
        <p:spPr>
          <a:xfrm flipV="1">
            <a:off x="1942258" y="1969983"/>
            <a:ext cx="578759" cy="592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76;p15"/>
          <p:cNvCxnSpPr/>
          <p:nvPr/>
        </p:nvCxnSpPr>
        <p:spPr>
          <a:xfrm flipV="1">
            <a:off x="5680127" y="1934742"/>
            <a:ext cx="450947" cy="592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76;p15"/>
          <p:cNvCxnSpPr/>
          <p:nvPr/>
        </p:nvCxnSpPr>
        <p:spPr>
          <a:xfrm flipV="1">
            <a:off x="8932005" y="1846900"/>
            <a:ext cx="595852" cy="1402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TextBox 2"/>
          <p:cNvSpPr txBox="1"/>
          <p:nvPr/>
        </p:nvSpPr>
        <p:spPr>
          <a:xfrm>
            <a:off x="78766" y="3524373"/>
            <a:ext cx="30159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enough</a:t>
            </a:r>
            <a:r>
              <a:rPr lang="en-US" sz="2400" dirty="0">
                <a:solidFill>
                  <a:srgbClr val="FF0000"/>
                </a:solidFill>
              </a:rPr>
              <a:t>!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Couple with online DBs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Follow </a:t>
            </a:r>
            <a:r>
              <a:rPr lang="en-US" sz="2400" dirty="0">
                <a:solidFill>
                  <a:srgbClr val="FF0000"/>
                </a:solidFill>
              </a:rPr>
              <a:t>external QC pipelines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Standards </a:t>
            </a:r>
            <a:r>
              <a:rPr lang="en-US" sz="2400" dirty="0">
                <a:solidFill>
                  <a:srgbClr val="FF0000"/>
                </a:solidFill>
              </a:rPr>
              <a:t>/ Format</a:t>
            </a:r>
          </a:p>
          <a:p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15916" y="3760456"/>
            <a:ext cx="26630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statistics / Ontology / systems / bio / expert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Install and manage external libraries and tools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47141" y="3668002"/>
            <a:ext cx="2437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Tools don’t run in our cluster!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Too weak/too busy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Legal issues with external data!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52890" y="3522112"/>
            <a:ext cx="2437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There was an error, we need to redo the analysis!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Significant? Enough statistical power?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Store for future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/>
          <p:nvPr/>
        </p:nvSpPr>
        <p:spPr>
          <a:xfrm>
            <a:off x="455567" y="1634934"/>
            <a:ext cx="2554200" cy="5171233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38"/>
          <p:cNvSpPr txBox="1">
            <a:spLocks noGrp="1"/>
          </p:cNvSpPr>
          <p:nvPr>
            <p:ph type="title"/>
          </p:nvPr>
        </p:nvSpPr>
        <p:spPr>
          <a:xfrm>
            <a:off x="147971" y="131686"/>
            <a:ext cx="1183959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Fragile </a:t>
            </a:r>
            <a:r>
              <a:rPr lang="en" dirty="0" smtClean="0"/>
              <a:t>pipelines</a:t>
            </a:r>
            <a:r>
              <a:rPr lang="en-US" dirty="0" smtClean="0"/>
              <a:t>: Analysis gets rotten by the time..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44" y="1768092"/>
            <a:ext cx="3456629" cy="4568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1313" y="2337478"/>
            <a:ext cx="648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 script that has </a:t>
            </a:r>
            <a:r>
              <a:rPr lang="en-US" sz="2400"/>
              <a:t>a missing dependency 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4891314" y="2915357"/>
            <a:ext cx="4992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python script that relies in an older/obsolete version of python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91314" y="3781491"/>
            <a:ext cx="6625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script from that student that left years ago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91313" y="4386326"/>
            <a:ext cx="6806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 in a format that is no longer supported from the analysis software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891313" y="5251462"/>
            <a:ext cx="5907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Database that changed data model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91314" y="1750427"/>
            <a:ext cx="613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Script that assumes all dates are before 2000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4891313" y="5857295"/>
            <a:ext cx="613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Program that only runs on that computer that caught fire</a:t>
            </a:r>
            <a:endParaRPr lang="en-US" sz="2400" dirty="0"/>
          </a:p>
        </p:txBody>
      </p:sp>
      <p:cxnSp>
        <p:nvCxnSpPr>
          <p:cNvPr id="5" name="Straight Arrow Connector 4"/>
          <p:cNvCxnSpPr>
            <a:stCxn id="12" idx="1"/>
          </p:cNvCxnSpPr>
          <p:nvPr/>
        </p:nvCxnSpPr>
        <p:spPr>
          <a:xfrm flipH="1" flipV="1">
            <a:off x="2510974" y="4963889"/>
            <a:ext cx="2380339" cy="1308905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178917" y="4632547"/>
            <a:ext cx="2739660" cy="82409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580711" y="4045496"/>
            <a:ext cx="2310603" cy="62769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009768" y="3780491"/>
            <a:ext cx="1908809" cy="194253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888344" y="3176313"/>
            <a:ext cx="2032889" cy="28016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786743" y="2568608"/>
            <a:ext cx="2141565" cy="699905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71239" y="2002612"/>
            <a:ext cx="2320075" cy="114080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1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76" y="242120"/>
            <a:ext cx="11360800" cy="763600"/>
          </a:xfrm>
        </p:spPr>
        <p:txBody>
          <a:bodyPr/>
          <a:lstStyle/>
          <a:p>
            <a:r>
              <a:rPr lang="en-US" dirty="0" smtClean="0"/>
              <a:t>The new paradigm in bioinformatics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294" y="1439961"/>
            <a:ext cx="2121309" cy="1674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50" y="1513233"/>
            <a:ext cx="1270957" cy="13209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55631" y="3743841"/>
            <a:ext cx="3543317" cy="2623344"/>
            <a:chOff x="866723" y="2976629"/>
            <a:chExt cx="2657488" cy="1967508"/>
          </a:xfrm>
        </p:grpSpPr>
        <p:sp>
          <p:nvSpPr>
            <p:cNvPr id="13" name="Rectangle 12"/>
            <p:cNvSpPr/>
            <p:nvPr/>
          </p:nvSpPr>
          <p:spPr>
            <a:xfrm>
              <a:off x="935658" y="3040909"/>
              <a:ext cx="2466754" cy="19032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86594" y="3277118"/>
              <a:ext cx="1110531" cy="7511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13165" y="3529331"/>
              <a:ext cx="1110531" cy="7511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41025" y="3221554"/>
              <a:ext cx="7442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Tool 1</a:t>
              </a:r>
              <a:endParaRPr lang="en-US" sz="2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67596" y="3526795"/>
              <a:ext cx="7442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Tool 2</a:t>
              </a:r>
              <a:endParaRPr lang="en-US" sz="2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58567" y="3834893"/>
              <a:ext cx="1110531" cy="7511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16131" y="3833465"/>
              <a:ext cx="131615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Workflow 1</a:t>
              </a:r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45928" y="4138706"/>
              <a:ext cx="1110531" cy="7511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8052" y="4138385"/>
              <a:ext cx="131615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Database 1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6723" y="2976629"/>
              <a:ext cx="1218581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Containers</a:t>
              </a:r>
              <a:endParaRPr lang="en-US" sz="24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776" y="5338245"/>
            <a:ext cx="3329500" cy="10464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93379" y="4475919"/>
            <a:ext cx="4166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Combine all components in a Workflow</a:t>
            </a:r>
            <a:endParaRPr lang="en-US" sz="2400" dirty="0"/>
          </a:p>
        </p:txBody>
      </p:sp>
      <p:cxnSp>
        <p:nvCxnSpPr>
          <p:cNvPr id="18" name="Google Shape;76;p15"/>
          <p:cNvCxnSpPr/>
          <p:nvPr/>
        </p:nvCxnSpPr>
        <p:spPr>
          <a:xfrm flipH="1">
            <a:off x="2731536" y="2855402"/>
            <a:ext cx="992067" cy="86921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76;p15"/>
          <p:cNvCxnSpPr/>
          <p:nvPr/>
        </p:nvCxnSpPr>
        <p:spPr>
          <a:xfrm>
            <a:off x="5272089" y="2969012"/>
            <a:ext cx="696320" cy="129978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TextBox 24"/>
          <p:cNvSpPr txBox="1"/>
          <p:nvPr/>
        </p:nvSpPr>
        <p:spPr>
          <a:xfrm>
            <a:off x="2611423" y="3026834"/>
            <a:ext cx="15905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Download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4857161" y="3419178"/>
            <a:ext cx="15905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Design</a:t>
            </a:r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7790097" y="1526684"/>
            <a:ext cx="4227731" cy="2489733"/>
            <a:chOff x="5481067" y="1458130"/>
            <a:chExt cx="3170798" cy="1867300"/>
          </a:xfrm>
        </p:grpSpPr>
        <p:sp>
          <p:nvSpPr>
            <p:cNvPr id="32" name="TextBox 31"/>
            <p:cNvSpPr txBox="1"/>
            <p:nvPr/>
          </p:nvSpPr>
          <p:spPr>
            <a:xfrm>
              <a:off x="5481067" y="1458130"/>
              <a:ext cx="3170798" cy="173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6262" indent="-186262">
                <a:buFont typeface="Arial" charset="0"/>
                <a:buChar char="•"/>
              </a:pPr>
              <a:r>
                <a:rPr lang="en-US" sz="2400" dirty="0"/>
                <a:t>Institute’s </a:t>
              </a:r>
              <a:r>
                <a:rPr lang="en-US" sz="2400" dirty="0"/>
                <a:t>cluster</a:t>
              </a:r>
            </a:p>
            <a:p>
              <a:pPr marL="186262" indent="-186262">
                <a:buFont typeface="Arial" charset="0"/>
                <a:buChar char="•"/>
              </a:pPr>
              <a:r>
                <a:rPr lang="en-US" sz="2400" dirty="0"/>
                <a:t>External </a:t>
              </a:r>
              <a:r>
                <a:rPr lang="en-US" sz="2400" dirty="0"/>
                <a:t>cluster </a:t>
              </a:r>
              <a:r>
                <a:rPr lang="en-US" sz="2400" dirty="0"/>
                <a:t>with medical data</a:t>
              </a:r>
            </a:p>
            <a:p>
              <a:pPr marL="186262" indent="-186262">
                <a:buFont typeface="Arial" charset="0"/>
                <a:buChar char="•"/>
              </a:pPr>
              <a:r>
                <a:rPr lang="en-US" sz="2400" dirty="0"/>
                <a:t>National infrastructure</a:t>
              </a:r>
            </a:p>
            <a:p>
              <a:pPr marL="186262" indent="-186262">
                <a:buFont typeface="Arial" charset="0"/>
                <a:buChar char="•"/>
              </a:pPr>
              <a:r>
                <a:rPr lang="en-US" sz="2400" dirty="0"/>
                <a:t>Paid service (i.e. amazon cloud)</a:t>
              </a:r>
              <a:endParaRPr lang="en-US" sz="24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0412" y="2353928"/>
              <a:ext cx="2564128" cy="971502"/>
            </a:xfrm>
            <a:prstGeom prst="rect">
              <a:avLst/>
            </a:prstGeom>
          </p:spPr>
        </p:pic>
      </p:grpSp>
      <p:cxnSp>
        <p:nvCxnSpPr>
          <p:cNvPr id="37" name="Google Shape;76;p15"/>
          <p:cNvCxnSpPr/>
          <p:nvPr/>
        </p:nvCxnSpPr>
        <p:spPr>
          <a:xfrm flipV="1">
            <a:off x="5759603" y="2286285"/>
            <a:ext cx="2002475" cy="355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TextBox 38"/>
          <p:cNvSpPr txBox="1"/>
          <p:nvPr/>
        </p:nvSpPr>
        <p:spPr>
          <a:xfrm>
            <a:off x="6084141" y="1870516"/>
            <a:ext cx="12239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Deploy</a:t>
            </a:r>
          </a:p>
          <a:p>
            <a:pPr algn="ctr"/>
            <a:r>
              <a:rPr lang="en-US" sz="2400" dirty="0"/>
              <a:t>&amp;</a:t>
            </a:r>
          </a:p>
          <a:p>
            <a:pPr algn="ctr"/>
            <a:r>
              <a:rPr lang="en-US" sz="2400" dirty="0"/>
              <a:t>Monitor</a:t>
            </a:r>
            <a:endParaRPr lang="en-US" sz="2400" dirty="0"/>
          </a:p>
        </p:txBody>
      </p:sp>
      <p:cxnSp>
        <p:nvCxnSpPr>
          <p:cNvPr id="40" name="Google Shape;76;p15"/>
          <p:cNvCxnSpPr/>
          <p:nvPr/>
        </p:nvCxnSpPr>
        <p:spPr>
          <a:xfrm>
            <a:off x="2203329" y="2139872"/>
            <a:ext cx="1618180" cy="369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1977" y="4906123"/>
            <a:ext cx="2349367" cy="1775791"/>
          </a:xfrm>
          <a:prstGeom prst="rect">
            <a:avLst/>
          </a:prstGeom>
        </p:spPr>
      </p:pic>
      <p:cxnSp>
        <p:nvCxnSpPr>
          <p:cNvPr id="46" name="Google Shape;76;p15"/>
          <p:cNvCxnSpPr/>
          <p:nvPr/>
        </p:nvCxnSpPr>
        <p:spPr>
          <a:xfrm>
            <a:off x="9631977" y="4051310"/>
            <a:ext cx="960511" cy="81992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" name="TextBox 48"/>
          <p:cNvSpPr txBox="1"/>
          <p:nvPr/>
        </p:nvSpPr>
        <p:spPr>
          <a:xfrm>
            <a:off x="9475540" y="4208961"/>
            <a:ext cx="11169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Results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922066" y="1132746"/>
            <a:ext cx="816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27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76" y="242120"/>
            <a:ext cx="11360800" cy="763600"/>
          </a:xfrm>
        </p:spPr>
        <p:txBody>
          <a:bodyPr/>
          <a:lstStyle/>
          <a:p>
            <a:r>
              <a:rPr lang="en-US" dirty="0" smtClean="0"/>
              <a:t>Reproducibility</a:t>
            </a:r>
            <a:r>
              <a:rPr lang="en-US" dirty="0"/>
              <a:t> </a:t>
            </a:r>
            <a:r>
              <a:rPr lang="en-US" dirty="0" smtClean="0"/>
              <a:t>+ Provenance = Iterative process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294" y="1439961"/>
            <a:ext cx="2121309" cy="1674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16507">
            <a:off x="485131" y="1523546"/>
            <a:ext cx="1270957" cy="1320908"/>
          </a:xfrm>
          <a:prstGeom prst="rect">
            <a:avLst/>
          </a:prstGeom>
        </p:spPr>
      </p:pic>
      <p:cxnSp>
        <p:nvCxnSpPr>
          <p:cNvPr id="18" name="Google Shape;76;p15"/>
          <p:cNvCxnSpPr/>
          <p:nvPr/>
        </p:nvCxnSpPr>
        <p:spPr>
          <a:xfrm flipV="1">
            <a:off x="6223085" y="2139872"/>
            <a:ext cx="1603660" cy="1238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TextBox 24"/>
          <p:cNvSpPr txBox="1"/>
          <p:nvPr/>
        </p:nvSpPr>
        <p:spPr>
          <a:xfrm>
            <a:off x="3903685" y="3006238"/>
            <a:ext cx="15905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Download</a:t>
            </a:r>
            <a:endParaRPr lang="en-US" sz="2400" dirty="0"/>
          </a:p>
        </p:txBody>
      </p:sp>
      <p:cxnSp>
        <p:nvCxnSpPr>
          <p:cNvPr id="40" name="Google Shape;76;p15"/>
          <p:cNvCxnSpPr/>
          <p:nvPr/>
        </p:nvCxnSpPr>
        <p:spPr>
          <a:xfrm>
            <a:off x="2203329" y="2139872"/>
            <a:ext cx="1618180" cy="369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TextBox 30"/>
          <p:cNvSpPr txBox="1"/>
          <p:nvPr/>
        </p:nvSpPr>
        <p:spPr>
          <a:xfrm>
            <a:off x="471128" y="3098023"/>
            <a:ext cx="156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New Data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760221" y="3303207"/>
            <a:ext cx="4395323" cy="3425715"/>
            <a:chOff x="3768337" y="2424013"/>
            <a:chExt cx="3296492" cy="2569286"/>
          </a:xfrm>
        </p:grpSpPr>
        <p:grpSp>
          <p:nvGrpSpPr>
            <p:cNvPr id="20" name="Group 19"/>
            <p:cNvGrpSpPr/>
            <p:nvPr/>
          </p:nvGrpSpPr>
          <p:grpSpPr>
            <a:xfrm>
              <a:off x="3768337" y="2424013"/>
              <a:ext cx="3296492" cy="2569286"/>
              <a:chOff x="633251" y="2574213"/>
              <a:chExt cx="3296492" cy="2569286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3251" y="2627606"/>
                <a:ext cx="3296492" cy="2515893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084189" y="2863816"/>
                <a:ext cx="1110531" cy="7511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38620" y="2808252"/>
                <a:ext cx="744279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Tool 5</a:t>
                </a:r>
                <a:endParaRPr lang="en-US" sz="24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35586" y="3141402"/>
                <a:ext cx="1110531" cy="7511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258552" y="3114480"/>
                <a:ext cx="1316159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Workflow A</a:t>
                </a:r>
                <a:endParaRPr lang="en-US" sz="24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427333" y="3487138"/>
                <a:ext cx="1110531" cy="7511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427333" y="3514435"/>
                <a:ext cx="1316159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Database B</a:t>
                </a:r>
                <a:endParaRPr lang="en-US" sz="2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73178" y="2574213"/>
                <a:ext cx="1402228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Containers</a:t>
                </a:r>
                <a:endParaRPr lang="en-US" sz="2400" dirty="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6162" y="3868284"/>
                <a:ext cx="1998781" cy="985422"/>
              </a:xfrm>
              <a:prstGeom prst="rect">
                <a:avLst/>
              </a:prstGeom>
              <a:ln w="31750">
                <a:solidFill>
                  <a:schemeClr val="tx1"/>
                </a:solidFill>
                <a:prstDash val="sysDot"/>
              </a:ln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4735287" y="3708656"/>
              <a:ext cx="1129410" cy="6232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Old Results</a:t>
              </a:r>
              <a:endParaRPr lang="en-US" sz="240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561" y="1275383"/>
            <a:ext cx="3154392" cy="202782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144561" y="3367685"/>
            <a:ext cx="21315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results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55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568"/>
            <a:ext cx="8229600" cy="1143000"/>
          </a:xfrm>
        </p:spPr>
        <p:txBody>
          <a:bodyPr/>
          <a:lstStyle/>
          <a:p>
            <a:r>
              <a:rPr lang="en-US" dirty="0" smtClean="0"/>
              <a:t>Not that funny..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96061"/>
            <a:ext cx="8229600" cy="5380199"/>
          </a:xfrm>
        </p:spPr>
        <p:txBody>
          <a:bodyPr>
            <a:normAutofit/>
          </a:bodyPr>
          <a:lstStyle/>
          <a:p>
            <a:r>
              <a:rPr lang="en-US" dirty="0" smtClean="0"/>
              <a:t>Affects health care</a:t>
            </a:r>
          </a:p>
          <a:p>
            <a:pPr lvl="1"/>
            <a:r>
              <a:rPr lang="en-US" dirty="0" smtClean="0"/>
              <a:t>Below Expectations progress in cancer mortality</a:t>
            </a:r>
          </a:p>
          <a:p>
            <a:pPr lvl="1"/>
            <a:r>
              <a:rPr lang="en-US" dirty="0" smtClean="0"/>
              <a:t>Studies that established widely spread clinical practices could not get replicated.</a:t>
            </a:r>
          </a:p>
          <a:p>
            <a:r>
              <a:rPr lang="en-US" dirty="0" smtClean="0"/>
              <a:t>Wastes / Reduces funding</a:t>
            </a:r>
          </a:p>
          <a:p>
            <a:pPr lvl="1"/>
            <a:r>
              <a:rPr lang="en-US" dirty="0" smtClean="0"/>
              <a:t>US$ 28 billion preclinical studies that are not reproducible</a:t>
            </a:r>
          </a:p>
          <a:p>
            <a:pPr lvl="1"/>
            <a:r>
              <a:rPr lang="en-US" dirty="0" smtClean="0"/>
              <a:t>Failures to reproduce data are followed by a 50–73% drop in NIH funding</a:t>
            </a:r>
          </a:p>
          <a:p>
            <a:r>
              <a:rPr lang="en-US" b="1" dirty="0" smtClean="0"/>
              <a:t>Erodes the public belief in science!</a:t>
            </a:r>
          </a:p>
          <a:p>
            <a:pPr lvl="1"/>
            <a:r>
              <a:rPr lang="en-US" dirty="0" smtClean="0"/>
              <a:t>“Despite </a:t>
            </a:r>
            <a:r>
              <a:rPr lang="en-US" dirty="0"/>
              <a:t>increasing education levels, the public’s trust in the scientific community has been </a:t>
            </a:r>
            <a:r>
              <a:rPr lang="en-US" dirty="0" smtClean="0"/>
              <a:t>decreasing”</a:t>
            </a:r>
          </a:p>
          <a:p>
            <a:pPr lvl="2"/>
            <a:r>
              <a:rPr lang="en-US" dirty="0" err="1" smtClean="0"/>
              <a:t>Gauchat</a:t>
            </a:r>
            <a:r>
              <a:rPr lang="en-US" dirty="0" smtClean="0"/>
              <a:t>, Gordon. "Politicization of science in the public sphere: A study of public trust in the United States, </a:t>
            </a:r>
            <a:r>
              <a:rPr lang="en-US" b="1" dirty="0" smtClean="0"/>
              <a:t>1974 to 2010</a:t>
            </a:r>
            <a:r>
              <a:rPr lang="en-US" dirty="0" smtClean="0"/>
              <a:t>." </a:t>
            </a:r>
            <a:r>
              <a:rPr lang="en-US" i="1" dirty="0" smtClean="0"/>
              <a:t>American sociological review</a:t>
            </a:r>
            <a:r>
              <a:rPr lang="en-US" dirty="0" smtClean="0"/>
              <a:t> 77.2 (2012): 167-187.</a:t>
            </a:r>
          </a:p>
          <a:p>
            <a:pPr marL="914400" lvl="2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055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OpenBio.eu</a:t>
            </a:r>
            <a:r>
              <a:rPr lang="en-US" dirty="0" smtClean="0"/>
              <a:t> ---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I want to run this Galaxy workflow, </a:t>
            </a:r>
          </a:p>
          <a:p>
            <a:pPr lvl="1"/>
            <a:r>
              <a:rPr lang="en-US" sz="3200" dirty="0" smtClean="0"/>
              <a:t>then apply this perl script that I found in </a:t>
            </a:r>
            <a:r>
              <a:rPr lang="en-US" sz="3200" dirty="0" err="1" smtClean="0"/>
              <a:t>github</a:t>
            </a:r>
            <a:r>
              <a:rPr lang="en-US" sz="3200" dirty="0" smtClean="0"/>
              <a:t>, </a:t>
            </a:r>
          </a:p>
          <a:p>
            <a:pPr lvl="2"/>
            <a:r>
              <a:rPr lang="en-US" sz="2800" dirty="0" smtClean="0"/>
              <a:t>Then visualize the results with my </a:t>
            </a:r>
            <a:r>
              <a:rPr lang="en-US" sz="2800" dirty="0" err="1" smtClean="0"/>
              <a:t>nextflow</a:t>
            </a:r>
            <a:r>
              <a:rPr lang="en-US" sz="2800" dirty="0" smtClean="0"/>
              <a:t> script, </a:t>
            </a:r>
          </a:p>
          <a:p>
            <a:pPr lvl="3"/>
            <a:r>
              <a:rPr lang="en-US" sz="2400" dirty="0" smtClean="0"/>
              <a:t>wrap everything in CWL and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pPr lvl="4"/>
            <a:r>
              <a:rPr lang="en-US" sz="2400" dirty="0" smtClean="0"/>
              <a:t>run it in my weirdly configured institution cluster </a:t>
            </a:r>
          </a:p>
          <a:p>
            <a:pPr lvl="4"/>
            <a:endParaRPr lang="en-US" sz="2400" dirty="0"/>
          </a:p>
          <a:p>
            <a:r>
              <a:rPr lang="en-US" sz="3400" dirty="0" smtClean="0"/>
              <a:t>Some will say: this is un-maintainable, un-</a:t>
            </a:r>
            <a:r>
              <a:rPr lang="en-US" sz="3400" dirty="0" err="1" smtClean="0"/>
              <a:t>versionable</a:t>
            </a:r>
            <a:r>
              <a:rPr lang="en-US" sz="3400" dirty="0" smtClean="0"/>
              <a:t>, un-</a:t>
            </a:r>
            <a:r>
              <a:rPr lang="en-US" sz="3400" dirty="0"/>
              <a:t>i</a:t>
            </a:r>
            <a:r>
              <a:rPr lang="en-US" sz="3400" dirty="0" smtClean="0"/>
              <a:t>mplementable, un-scalable</a:t>
            </a:r>
            <a:r>
              <a:rPr lang="mr-IN" sz="3400" dirty="0" smtClean="0"/>
              <a:t>…</a:t>
            </a:r>
            <a:endParaRPr lang="en-US" sz="3400" dirty="0" smtClean="0"/>
          </a:p>
          <a:p>
            <a:endParaRPr lang="en-US" sz="3600" dirty="0" smtClean="0"/>
          </a:p>
          <a:p>
            <a:r>
              <a:rPr lang="en-US" sz="3600" dirty="0" smtClean="0"/>
              <a:t>Current solutions: too locked in..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9496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387" y="-208648"/>
            <a:ext cx="11134234" cy="1325563"/>
          </a:xfrm>
        </p:spPr>
        <p:txBody>
          <a:bodyPr/>
          <a:lstStyle/>
          <a:p>
            <a:r>
              <a:rPr lang="en-US" dirty="0" err="1" smtClean="0"/>
              <a:t>OpenBio.eu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A Research Object (RO) Repository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457" y="4784325"/>
            <a:ext cx="4328558" cy="1977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014"/>
          <a:stretch/>
        </p:blipFill>
        <p:spPr>
          <a:xfrm>
            <a:off x="3940476" y="1128492"/>
            <a:ext cx="5256687" cy="17857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291747" y="4822674"/>
            <a:ext cx="66287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33788" y="1227996"/>
            <a:ext cx="62068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7" y="3586598"/>
            <a:ext cx="3869101" cy="31757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46304" y="3712562"/>
            <a:ext cx="118410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Workflows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7" y="1128492"/>
            <a:ext cx="3799710" cy="2244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731837" y="1174045"/>
            <a:ext cx="81304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Search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708" y="1128491"/>
            <a:ext cx="2902199" cy="9873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0895656" y="1144910"/>
            <a:ext cx="121712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References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907" y="4792374"/>
            <a:ext cx="3597201" cy="1978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7708" y="2420772"/>
            <a:ext cx="2887876" cy="2034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0947080" y="2445154"/>
            <a:ext cx="116570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Discussion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70857" y="4951058"/>
            <a:ext cx="127900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User Profile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70884" y="3243532"/>
            <a:ext cx="4875677" cy="1323439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Directly Run/Rate/Comment/Edit/Combine any RO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Language agnostic! Use </a:t>
            </a:r>
            <a:r>
              <a:rPr lang="en-US" sz="1600" dirty="0" smtClean="0">
                <a:solidFill>
                  <a:srgbClr val="FF0000"/>
                </a:solidFill>
              </a:rPr>
              <a:t>bash, python, R, java, perl</a:t>
            </a:r>
            <a:r>
              <a:rPr lang="en-US" sz="1600" dirty="0" smtClean="0"/>
              <a:t>, </a:t>
            </a:r>
            <a:r>
              <a:rPr lang="mr-IN" sz="1600" dirty="0" smtClean="0"/>
              <a:t>…</a:t>
            </a: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Get credit when other users use your ROs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Request help, build profile, be social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Supports tags, provenance, markdown, ...</a:t>
            </a: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04220" y="3372797"/>
            <a:ext cx="648555" cy="104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035" y="-2151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The anatomy of a tool</a:t>
            </a:r>
            <a:r>
              <a:rPr lang="el-GR" dirty="0" smtClean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OpenBio.eu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97" y="1304052"/>
            <a:ext cx="5284876" cy="2169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397" y="1687279"/>
            <a:ext cx="2284602" cy="2411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687" y="4361209"/>
            <a:ext cx="4954624" cy="2367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55" y="3455581"/>
            <a:ext cx="4223893" cy="3402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0562" y="1121687"/>
            <a:ext cx="1832072" cy="2977116"/>
          </a:xfrm>
          <a:prstGeom prst="rect">
            <a:avLst/>
          </a:prstGeom>
        </p:spPr>
      </p:pic>
      <p:sp>
        <p:nvSpPr>
          <p:cNvPr id="10" name="Arc 9"/>
          <p:cNvSpPr/>
          <p:nvPr/>
        </p:nvSpPr>
        <p:spPr>
          <a:xfrm rot="20111194">
            <a:off x="6864373" y="2698666"/>
            <a:ext cx="3591791" cy="745296"/>
          </a:xfrm>
          <a:prstGeom prst="arc">
            <a:avLst>
              <a:gd name="adj1" fmla="val 16200000"/>
              <a:gd name="adj2" fmla="val 131675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9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anatomy of a workflow in </a:t>
            </a:r>
            <a:r>
              <a:rPr lang="en-US" dirty="0" err="1" smtClean="0"/>
              <a:t>OpenBio.eu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29" y="2155370"/>
            <a:ext cx="4985815" cy="3053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181" y="2284184"/>
            <a:ext cx="5426087" cy="27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438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anatomy of a workflow in </a:t>
            </a:r>
            <a:r>
              <a:rPr lang="en-US" dirty="0" err="1" smtClean="0"/>
              <a:t>OpenBio.eu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6" y="1910443"/>
            <a:ext cx="2884020" cy="4278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252" y="2726872"/>
            <a:ext cx="5353318" cy="327059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654866" y="4362168"/>
            <a:ext cx="3151415" cy="620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64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anatomy of a workflow in </a:t>
            </a:r>
            <a:r>
              <a:rPr lang="en-US" dirty="0" err="1" smtClean="0"/>
              <a:t>OpenBio.eu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430" r="17766" b="430"/>
          <a:stretch/>
        </p:blipFill>
        <p:spPr>
          <a:xfrm>
            <a:off x="5442857" y="1875689"/>
            <a:ext cx="6172199" cy="379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82" y="2694213"/>
            <a:ext cx="4498067" cy="274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130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anatomy of a workflow in </a:t>
            </a:r>
            <a:r>
              <a:rPr lang="en-US" dirty="0" err="1" smtClean="0"/>
              <a:t>OpenBio.eu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4230"/>
          <a:stretch/>
        </p:blipFill>
        <p:spPr>
          <a:xfrm>
            <a:off x="179616" y="1829908"/>
            <a:ext cx="2661555" cy="3100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701" y="1829908"/>
            <a:ext cx="2371685" cy="32874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2342639" y="3608614"/>
            <a:ext cx="1853804" cy="857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459" y="2207048"/>
            <a:ext cx="4787388" cy="253320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6245386" y="2596243"/>
            <a:ext cx="849073" cy="393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6280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anatomy of a workflow in </a:t>
            </a:r>
            <a:r>
              <a:rPr lang="en-US" dirty="0" err="1" smtClean="0"/>
              <a:t>OpenBio.eu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43" y="1224335"/>
            <a:ext cx="5749168" cy="2922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58" y="1695490"/>
            <a:ext cx="3742872" cy="198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380" y="4147150"/>
            <a:ext cx="4164693" cy="26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293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82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Discourse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1089"/>
            <a:ext cx="10515600" cy="4351338"/>
          </a:xfrm>
        </p:spPr>
        <p:txBody>
          <a:bodyPr/>
          <a:lstStyle/>
          <a:p>
            <a:r>
              <a:rPr lang="en-US" dirty="0" smtClean="0"/>
              <a:t>Every Tool/Data/Workflow are comment-able</a:t>
            </a:r>
          </a:p>
          <a:p>
            <a:r>
              <a:rPr lang="en-US" dirty="0" smtClean="0"/>
              <a:t>There is a general QA 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8406"/>
            <a:ext cx="4170947" cy="1749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93149"/>
            <a:ext cx="5127138" cy="2252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152" y="2478406"/>
            <a:ext cx="4958228" cy="3742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56455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Citation Management in </a:t>
            </a:r>
            <a:r>
              <a:rPr lang="en-US" dirty="0" err="1" smtClean="0"/>
              <a:t>OpenBio.eu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64" y="1690688"/>
            <a:ext cx="5732213" cy="109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64" y="3054351"/>
            <a:ext cx="5732213" cy="210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413" y="1690688"/>
            <a:ext cx="4957248" cy="3268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0712" y="5677980"/>
            <a:ext cx="891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Working on:</a:t>
            </a:r>
            <a:r>
              <a:rPr lang="en-US" sz="2400" dirty="0" smtClean="0"/>
              <a:t> allow users to “claim” references through ORCID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7527472" y="4193892"/>
            <a:ext cx="2188028" cy="310243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92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9500"/>
            <a:ext cx="9144000" cy="4691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6779" y="290850"/>
            <a:ext cx="615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Copy pasted from a “climate skeptic” site: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582165" y="921025"/>
            <a:ext cx="9085835" cy="6980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1" y="5072730"/>
            <a:ext cx="9085835" cy="6980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83265"/>
            <a:ext cx="10515600" cy="1325563"/>
          </a:xfrm>
        </p:spPr>
        <p:txBody>
          <a:bodyPr/>
          <a:lstStyle/>
          <a:p>
            <a:r>
              <a:rPr lang="en-US" dirty="0" smtClean="0"/>
              <a:t>Editing / Finalizing / Forking Research Objects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690688"/>
            <a:ext cx="8661400" cy="199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35" y="4171714"/>
            <a:ext cx="32167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Only the creator can edit it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7298" y="4821426"/>
            <a:ext cx="37664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By “Finalizing” the RO is frozen for ever! No more changes are allowed!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79269" y="5791402"/>
            <a:ext cx="376645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creator can delete a RO as long as no other RO </a:t>
            </a:r>
            <a:r>
              <a:rPr lang="en-US" smtClean="0"/>
              <a:t>is using/depends on </a:t>
            </a:r>
            <a:r>
              <a:rPr lang="en-US" dirty="0" smtClean="0"/>
              <a:t>it.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20100" y="5467757"/>
            <a:ext cx="27867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Create a “copy” or a “fork” of </a:t>
            </a:r>
            <a:r>
              <a:rPr lang="en-US" smtClean="0"/>
              <a:t>a RO that belongs to you.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" idx="0"/>
          </p:cNvCxnSpPr>
          <p:nvPr/>
        </p:nvCxnSpPr>
        <p:spPr>
          <a:xfrm flipV="1">
            <a:off x="1651000" y="3543300"/>
            <a:ext cx="716643" cy="6284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461657" y="3530570"/>
            <a:ext cx="514351" cy="1290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185226" y="3625219"/>
            <a:ext cx="1" cy="21638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0"/>
          </p:cNvCxnSpPr>
          <p:nvPr/>
        </p:nvCxnSpPr>
        <p:spPr>
          <a:xfrm flipV="1">
            <a:off x="9813472" y="3473858"/>
            <a:ext cx="23583" cy="19938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70170" y="1239411"/>
            <a:ext cx="239032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ATTENTION! This RO is not finalized. It might be edited in the future!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660496" y="2058444"/>
            <a:ext cx="646790" cy="125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178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737"/>
            <a:ext cx="10515600" cy="1325563"/>
          </a:xfrm>
        </p:spPr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OpenBio.eu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CWL (and others..)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71" y="1511300"/>
            <a:ext cx="8661400" cy="199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657" y="3341915"/>
            <a:ext cx="1320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23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224" y="3062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/>
              <a:t>OpenBio.eu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Run everything everywhere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387085" y="2070432"/>
            <a:ext cx="4104" cy="112785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88" y="3920761"/>
            <a:ext cx="3256750" cy="287071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7" name="Straight Arrow Connector 46"/>
          <p:cNvCxnSpPr/>
          <p:nvPr/>
        </p:nvCxnSpPr>
        <p:spPr>
          <a:xfrm>
            <a:off x="3350523" y="2169590"/>
            <a:ext cx="9546" cy="10158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016949" y="3351386"/>
            <a:ext cx="410186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Export in CWL (Among others)</a:t>
            </a:r>
          </a:p>
          <a:p>
            <a:pPr algn="ctr"/>
            <a:r>
              <a:rPr lang="en-US" sz="1200" dirty="0" smtClean="0"/>
              <a:t>CWL = Common Workflow Language</a:t>
            </a:r>
            <a:endParaRPr lang="en-US" sz="12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53" y="3920761"/>
            <a:ext cx="3681730" cy="28710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4225153" y="3186740"/>
            <a:ext cx="200679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Plug your Custom Execution Engine</a:t>
            </a:r>
            <a:endParaRPr lang="en-US" sz="2000" dirty="0"/>
          </a:p>
        </p:txBody>
      </p:sp>
      <p:sp>
        <p:nvSpPr>
          <p:cNvPr id="53" name="Cube 52"/>
          <p:cNvSpPr/>
          <p:nvPr/>
        </p:nvSpPr>
        <p:spPr>
          <a:xfrm>
            <a:off x="179788" y="1385747"/>
            <a:ext cx="1663374" cy="146101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Jane’s Computer</a:t>
            </a:r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1324511" y="3191867"/>
            <a:ext cx="212510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Plug your Custom Resource Monitor</a:t>
            </a:r>
            <a:endParaRPr lang="en-US" sz="20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843162" y="1969535"/>
            <a:ext cx="1353770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165" y="1370844"/>
            <a:ext cx="3235351" cy="182102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7" name="Straight Arrow Connector 56"/>
          <p:cNvCxnSpPr/>
          <p:nvPr/>
        </p:nvCxnSpPr>
        <p:spPr>
          <a:xfrm flipV="1">
            <a:off x="4335759" y="1939376"/>
            <a:ext cx="2127070" cy="129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196932" y="1769480"/>
            <a:ext cx="128965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REST API</a:t>
            </a:r>
            <a:endParaRPr lang="en-US" sz="20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23"/>
          <a:stretch/>
        </p:blipFill>
        <p:spPr>
          <a:xfrm>
            <a:off x="8016949" y="3936161"/>
            <a:ext cx="4101864" cy="2855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>
            <a:off x="2387062" y="6313483"/>
            <a:ext cx="96096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NetData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6934843" y="6313483"/>
            <a:ext cx="89569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AirFlow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571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OpenBio.eu</a:t>
            </a:r>
            <a:r>
              <a:rPr lang="en-US" dirty="0" smtClean="0"/>
              <a:t> is NOT a workflow management system!</a:t>
            </a:r>
          </a:p>
          <a:p>
            <a:pPr lvl="1"/>
            <a:r>
              <a:rPr lang="en-US" dirty="0" smtClean="0"/>
              <a:t>Galaxy, </a:t>
            </a:r>
            <a:r>
              <a:rPr lang="en-US" dirty="0" err="1" smtClean="0"/>
              <a:t>Nextflow</a:t>
            </a:r>
            <a:r>
              <a:rPr lang="en-US" dirty="0" smtClean="0"/>
              <a:t>, </a:t>
            </a:r>
            <a:r>
              <a:rPr lang="en-US" dirty="0" err="1" smtClean="0"/>
              <a:t>Snakemake</a:t>
            </a:r>
            <a:r>
              <a:rPr lang="en-US" dirty="0" smtClean="0"/>
              <a:t> are excellent choices for that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It is a “gluing” mechanism to connect completely heterogeneous resources through BASH</a:t>
            </a:r>
          </a:p>
          <a:p>
            <a:endParaRPr lang="en-US" dirty="0" smtClean="0"/>
          </a:p>
          <a:p>
            <a:r>
              <a:rPr lang="en-US" dirty="0" smtClean="0"/>
              <a:t>The user model is simple:</a:t>
            </a:r>
          </a:p>
          <a:p>
            <a:pPr lvl="1"/>
            <a:r>
              <a:rPr lang="en-US" b="1" dirty="0" smtClean="0"/>
              <a:t>IT-savvy users: </a:t>
            </a:r>
            <a:r>
              <a:rPr lang="en-US" dirty="0" smtClean="0"/>
              <a:t>add Research Objects in BASH</a:t>
            </a:r>
          </a:p>
          <a:p>
            <a:pPr lvl="1"/>
            <a:r>
              <a:rPr lang="en-US" b="1" dirty="0" smtClean="0"/>
              <a:t>Non IT-savvy users: </a:t>
            </a:r>
            <a:r>
              <a:rPr lang="en-US" dirty="0" smtClean="0"/>
              <a:t>select workflows, configure parameters, run analysis, inspect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693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OpenBio.eu</a:t>
            </a:r>
            <a:r>
              <a:rPr lang="en-US" dirty="0" smtClean="0"/>
              <a:t> will never “force” on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programming Language</a:t>
            </a:r>
            <a:r>
              <a:rPr lang="mr-IN" dirty="0" smtClean="0"/>
              <a:t>…</a:t>
            </a:r>
            <a:r>
              <a:rPr lang="en-US" dirty="0" smtClean="0"/>
              <a:t> well except.. Bash..</a:t>
            </a:r>
          </a:p>
          <a:p>
            <a:r>
              <a:rPr lang="en-US" dirty="0" smtClean="0"/>
              <a:t>A DSL (Domain Specific Language)</a:t>
            </a:r>
          </a:p>
          <a:p>
            <a:r>
              <a:rPr lang="en-US" dirty="0" smtClean="0"/>
              <a:t>An Execution Engine</a:t>
            </a:r>
          </a:p>
          <a:p>
            <a:r>
              <a:rPr lang="en-US" dirty="0" smtClean="0"/>
              <a:t>A Workflow modelling language</a:t>
            </a:r>
          </a:p>
          <a:p>
            <a:r>
              <a:rPr lang="en-US" dirty="0" smtClean="0"/>
              <a:t>An Ontology</a:t>
            </a:r>
          </a:p>
        </p:txBody>
      </p:sp>
    </p:spTree>
    <p:extLst>
      <p:ext uri="{BB962C8B-B14F-4D97-AF65-F5344CB8AC3E}">
        <p14:creationId xmlns:p14="http://schemas.microsoft.com/office/powerpoint/2010/main" val="670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77"/>
            <a:ext cx="12192000" cy="4598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991" y="2694213"/>
            <a:ext cx="5394437" cy="257084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0387" y="-208648"/>
            <a:ext cx="11134234" cy="1325563"/>
          </a:xfrm>
        </p:spPr>
        <p:txBody>
          <a:bodyPr/>
          <a:lstStyle/>
          <a:p>
            <a:pPr algn="ctr"/>
            <a:r>
              <a:rPr lang="en-US" dirty="0" err="1" smtClean="0"/>
              <a:t>OpenBio.eu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The 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926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87" y="2558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hlinkClick r:id="rId3"/>
              </a:rPr>
              <a:t>https://www.openbio.eu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200" dirty="0" smtClean="0"/>
              <a:t>Add it to your bookmarks! NOW!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36009" y="1536629"/>
            <a:ext cx="68151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Open Source: </a:t>
            </a:r>
            <a:r>
              <a:rPr lang="en-US" b="1" dirty="0" smtClean="0">
                <a:hlinkClick r:id="rId4"/>
              </a:rPr>
              <a:t>https://github.com/kantale/OpenBioC</a:t>
            </a:r>
            <a:r>
              <a:rPr lang="en-US" b="1" dirty="0" smtClean="0"/>
              <a:t> BSD-3 License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Documentation: </a:t>
            </a:r>
            <a:r>
              <a:rPr lang="en-US" sz="1200" dirty="0" smtClean="0">
                <a:hlinkClick r:id="rId5"/>
              </a:rPr>
              <a:t>https://github.com/kantale/OpenBioC/tree/master/Documentation</a:t>
            </a:r>
            <a:r>
              <a:rPr lang="en-US" sz="1200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technology stack: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Django 2.1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AngularJS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Cytoscape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Materialize-CSS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Presented in: BOSC2019, BOSC2020, ISMB2019, ISMB2020, Hbio2019, BIBE2019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Roadmap: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Add ORCID user authentication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Improve Discourse Visualization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Add </a:t>
            </a:r>
            <a:r>
              <a:rPr lang="en-US" dirty="0" err="1" smtClean="0"/>
              <a:t>moooore</a:t>
            </a:r>
            <a:r>
              <a:rPr lang="en-US" dirty="0" smtClean="0"/>
              <a:t> tools, workflows, </a:t>
            </a:r>
            <a:r>
              <a:rPr lang="mr-IN" dirty="0" smtClean="0"/>
              <a:t>…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Add </a:t>
            </a:r>
            <a:r>
              <a:rPr lang="en-US" dirty="0" err="1" smtClean="0"/>
              <a:t>moooore</a:t>
            </a:r>
            <a:r>
              <a:rPr lang="en-US" dirty="0" smtClean="0"/>
              <a:t> execution engines/environments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 smtClean="0"/>
              <a:t>Anything that will come from your comments!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53" y="277727"/>
            <a:ext cx="546100" cy="48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487" y="286202"/>
            <a:ext cx="130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openbioe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86938" y="478115"/>
            <a:ext cx="221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kantale@ics.forth.gr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3117" y="1436870"/>
            <a:ext cx="2328316" cy="8883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13117" y="2323327"/>
            <a:ext cx="45476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George </a:t>
            </a:r>
            <a:r>
              <a:rPr lang="en-US" dirty="0" err="1" smtClean="0"/>
              <a:t>Potamias</a:t>
            </a:r>
            <a:r>
              <a:rPr lang="en-US" dirty="0" smtClean="0"/>
              <a:t> (supervision)</a:t>
            </a:r>
          </a:p>
          <a:p>
            <a:r>
              <a:rPr lang="en-US" dirty="0" err="1" smtClean="0"/>
              <a:t>Galateia</a:t>
            </a:r>
            <a:r>
              <a:rPr lang="en-US" dirty="0" smtClean="0"/>
              <a:t> </a:t>
            </a:r>
            <a:r>
              <a:rPr lang="en-US" dirty="0" err="1" smtClean="0"/>
              <a:t>Iatraki</a:t>
            </a:r>
            <a:r>
              <a:rPr lang="en-US" dirty="0" smtClean="0"/>
              <a:t> (graphs, tests, static site)</a:t>
            </a:r>
          </a:p>
          <a:p>
            <a:r>
              <a:rPr lang="en-US" dirty="0" smtClean="0"/>
              <a:t>Konstantina </a:t>
            </a:r>
            <a:r>
              <a:rPr lang="en-US" dirty="0" err="1" smtClean="0"/>
              <a:t>Pitianou</a:t>
            </a:r>
            <a:r>
              <a:rPr lang="en-US" dirty="0" smtClean="0"/>
              <a:t> (Frontend)</a:t>
            </a:r>
          </a:p>
          <a:p>
            <a:r>
              <a:rPr lang="en-US" dirty="0" smtClean="0"/>
              <a:t>Manos </a:t>
            </a:r>
            <a:r>
              <a:rPr lang="en-US" dirty="0" err="1" smtClean="0"/>
              <a:t>Koutoulakis</a:t>
            </a:r>
            <a:r>
              <a:rPr lang="en-US" dirty="0" smtClean="0"/>
              <a:t> (Docker, execution engine)</a:t>
            </a:r>
          </a:p>
          <a:p>
            <a:r>
              <a:rPr lang="en-US" dirty="0" smtClean="0"/>
              <a:t>Dr. Alexandros </a:t>
            </a:r>
            <a:r>
              <a:rPr lang="en-US" dirty="0" err="1" smtClean="0"/>
              <a:t>Kanterakis</a:t>
            </a:r>
            <a:r>
              <a:rPr lang="en-US" dirty="0" smtClean="0"/>
              <a:t> (backend, mascot)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Lefteris</a:t>
            </a:r>
            <a:r>
              <a:rPr lang="en-US" dirty="0" smtClean="0"/>
              <a:t> </a:t>
            </a:r>
            <a:r>
              <a:rPr lang="en-US" dirty="0" err="1" smtClean="0"/>
              <a:t>Koumakis</a:t>
            </a:r>
            <a:r>
              <a:rPr lang="en-US" dirty="0" smtClean="0"/>
              <a:t> (Documentation)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1714" y="4122948"/>
            <a:ext cx="2897352" cy="12294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13117" y="5330003"/>
            <a:ext cx="4547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Nikos </a:t>
            </a:r>
            <a:r>
              <a:rPr lang="en-US" dirty="0" err="1" smtClean="0"/>
              <a:t>Karacapilidis</a:t>
            </a:r>
            <a:r>
              <a:rPr lang="en-US" dirty="0" smtClean="0"/>
              <a:t> (Discourse, Supervision)</a:t>
            </a:r>
          </a:p>
          <a:p>
            <a:r>
              <a:rPr lang="en-US" dirty="0" smtClean="0"/>
              <a:t>Nikos </a:t>
            </a:r>
            <a:r>
              <a:rPr lang="en-US" dirty="0" err="1" smtClean="0"/>
              <a:t>Kanakaris</a:t>
            </a:r>
            <a:r>
              <a:rPr lang="en-US" dirty="0" smtClean="0"/>
              <a:t> (discourse analysis)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58623" y="6277927"/>
            <a:ext cx="524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Kostas </a:t>
            </a:r>
            <a:r>
              <a:rPr lang="en-US" b="1" dirty="0" err="1" smtClean="0"/>
              <a:t>Moumouris</a:t>
            </a:r>
            <a:r>
              <a:rPr lang="en-US" b="1" dirty="0" smtClean="0"/>
              <a:t> (Server support, deployment)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16969"/>
          <a:stretch/>
        </p:blipFill>
        <p:spPr>
          <a:xfrm>
            <a:off x="573059" y="5729687"/>
            <a:ext cx="4537784" cy="10786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1923" y="529279"/>
            <a:ext cx="465014" cy="3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0553" y="827807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openbio_eu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003" y="868763"/>
            <a:ext cx="371451" cy="3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you FOSSCOMM 2020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409" y="2037488"/>
            <a:ext cx="4325004" cy="291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you ever..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Spend weeks to install an academic software, even if the code is open source?</a:t>
            </a:r>
          </a:p>
          <a:p>
            <a:r>
              <a:rPr lang="en-US" dirty="0" smtClean="0"/>
              <a:t>Unable to reproduce a simple plot from an academic paper?</a:t>
            </a:r>
          </a:p>
          <a:p>
            <a:r>
              <a:rPr lang="en-US" dirty="0" smtClean="0"/>
              <a:t>Try to connect the output of a tool to the input of another with no avail?</a:t>
            </a:r>
          </a:p>
          <a:p>
            <a:r>
              <a:rPr lang="en-US" dirty="0" smtClean="0"/>
              <a:t>Moved all your data to specific directory structure + change format to make a software “happy”?</a:t>
            </a:r>
          </a:p>
          <a:p>
            <a:r>
              <a:rPr lang="en-US" dirty="0" smtClean="0"/>
              <a:t>Downgrade your OS/libraries to meet specific requirements?</a:t>
            </a:r>
          </a:p>
          <a:p>
            <a:endParaRPr lang="en-US" dirty="0"/>
          </a:p>
          <a:p>
            <a:r>
              <a:rPr lang="en-US" dirty="0" smtClean="0"/>
              <a:t>Suspect that the authors are making this tool un-</a:t>
            </a:r>
            <a:r>
              <a:rPr lang="en-US" dirty="0" err="1" smtClean="0"/>
              <a:t>runable</a:t>
            </a:r>
            <a:r>
              <a:rPr lang="en-US" dirty="0" smtClean="0"/>
              <a:t> in purpose?</a:t>
            </a:r>
          </a:p>
        </p:txBody>
      </p:sp>
    </p:spTree>
    <p:extLst>
      <p:ext uri="{BB962C8B-B14F-4D97-AF65-F5344CB8AC3E}">
        <p14:creationId xmlns:p14="http://schemas.microsoft.com/office/powerpoint/2010/main" val="32826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not sharing my data/code because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is not a prerequisite from my institution/funding agency/employer to publish data.</a:t>
            </a:r>
          </a:p>
          <a:p>
            <a:r>
              <a:rPr lang="en-US" dirty="0" smtClean="0"/>
              <a:t>I can build a high h-index, without publishing data</a:t>
            </a:r>
          </a:p>
          <a:p>
            <a:r>
              <a:rPr lang="en-US" dirty="0" smtClean="0"/>
              <a:t>My data is not essential for my work! It is secondary / supplementary material</a:t>
            </a:r>
          </a:p>
          <a:p>
            <a:r>
              <a:rPr lang="en-US" dirty="0" smtClean="0"/>
              <a:t>My data is in my own defined (superior!) format, hence unusable to others!</a:t>
            </a:r>
          </a:p>
          <a:p>
            <a:r>
              <a:rPr lang="en-US" dirty="0" smtClean="0"/>
              <a:t>I don’t have the budget to adhere to open standards.</a:t>
            </a:r>
          </a:p>
          <a:p>
            <a:r>
              <a:rPr lang="en-US" dirty="0" smtClean="0"/>
              <a:t>I will be bombarded with emails about the specifics of my data. </a:t>
            </a:r>
          </a:p>
          <a:p>
            <a:r>
              <a:rPr lang="en-US" dirty="0" smtClean="0"/>
              <a:t>I am doing a controversial science, I might be misunderstood..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0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not publishing code/data because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Lack of specific repositories (i.e. earth sciences, humanities)</a:t>
            </a:r>
          </a:p>
          <a:p>
            <a:r>
              <a:rPr lang="en-US" dirty="0" smtClean="0"/>
              <a:t>Insufficient infrastructure for transferring big data </a:t>
            </a:r>
          </a:p>
          <a:p>
            <a:r>
              <a:rPr lang="en-US" dirty="0" smtClean="0"/>
              <a:t>Security / Privacy</a:t>
            </a:r>
          </a:p>
          <a:p>
            <a:r>
              <a:rPr lang="en-US" dirty="0" smtClean="0"/>
              <a:t>I am publishing</a:t>
            </a:r>
            <a:r>
              <a:rPr lang="mr-IN" dirty="0" smtClean="0"/>
              <a:t>…</a:t>
            </a:r>
            <a:r>
              <a:rPr lang="en-US" dirty="0" smtClean="0"/>
              <a:t> In my institute/computer/silo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I do not have the budget for a personal to (1) write documentation (2) maintain code, (3) publish in a repository. Research funds have expiration date!</a:t>
            </a:r>
          </a:p>
          <a:p>
            <a:r>
              <a:rPr lang="en-US" dirty="0" smtClean="0"/>
              <a:t>My data is too big to publish them (no </a:t>
            </a:r>
            <a:r>
              <a:rPr lang="en-US" dirty="0" err="1" smtClean="0"/>
              <a:t>thay</a:t>
            </a:r>
            <a:r>
              <a:rPr lang="en-US" dirty="0" smtClean="0"/>
              <a:t> are not, unless you CERN)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20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2545</Words>
  <Application>Microsoft Macintosh PowerPoint</Application>
  <PresentationFormat>Widescreen</PresentationFormat>
  <Paragraphs>369</Paragraphs>
  <Slides>67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Calibri</vt:lpstr>
      <vt:lpstr>Calibri Light</vt:lpstr>
      <vt:lpstr>Mangal</vt:lpstr>
      <vt:lpstr>Verdana</vt:lpstr>
      <vt:lpstr>Wingdings</vt:lpstr>
      <vt:lpstr>Arial</vt:lpstr>
      <vt:lpstr>Office Theme</vt:lpstr>
      <vt:lpstr>Good practices in using open source tools for reproducible science  </vt:lpstr>
      <vt:lpstr>Replication Crisis</vt:lpstr>
      <vt:lpstr>PowerPoint Presentation</vt:lpstr>
      <vt:lpstr>PowerPoint Presentation</vt:lpstr>
      <vt:lpstr>Not that funny..</vt:lpstr>
      <vt:lpstr>PowerPoint Presentation</vt:lpstr>
      <vt:lpstr>Have you ever..</vt:lpstr>
      <vt:lpstr>I am not sharing my data/code because</vt:lpstr>
      <vt:lpstr>I am not publishing code/data because</vt:lpstr>
      <vt:lpstr>I am not publishing my data/code because</vt:lpstr>
      <vt:lpstr>I am not publishing the data because </vt:lpstr>
      <vt:lpstr>What they really mean is:</vt:lpstr>
      <vt:lpstr>Why go open as an academic</vt:lpstr>
      <vt:lpstr>The reason why you have to go open reproducible is not only:  “it is good for science”  But because “You have to”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efforts</vt:lpstr>
      <vt:lpstr>PowerPoint Presentation</vt:lpstr>
      <vt:lpstr>PowerPoint Presentation</vt:lpstr>
      <vt:lpstr>PowerPoint Presentation</vt:lpstr>
      <vt:lpstr>Journals want open data/code</vt:lpstr>
      <vt:lpstr>(Serious) conferences want open data/code</vt:lpstr>
      <vt:lpstr>Penalty / Reward system</vt:lpstr>
      <vt:lpstr>Make source code publicly accessible from day one</vt:lpstr>
      <vt:lpstr>Make software easy to discover by providing software metadata via a popular community registry </vt:lpstr>
      <vt:lpstr>Adopt a license and comply with the license of third-party dependencies </vt:lpstr>
      <vt:lpstr>Define clear and transparent contribution, governance and communication processes </vt:lpstr>
      <vt:lpstr>More concrete..</vt:lpstr>
      <vt:lpstr>On coding</vt:lpstr>
      <vt:lpstr>On formats</vt:lpstr>
      <vt:lpstr>And remember: “bad code” is better than “no code”</vt:lpstr>
      <vt:lpstr>Make your paper executable</vt:lpstr>
      <vt:lpstr>Make your paper executable</vt:lpstr>
      <vt:lpstr>Analysis Environments</vt:lpstr>
      <vt:lpstr>Containers</vt:lpstr>
      <vt:lpstr>Workflow Management Systems</vt:lpstr>
      <vt:lpstr>Workflow Engines</vt:lpstr>
      <vt:lpstr>Workflow Ontologies</vt:lpstr>
      <vt:lpstr>Deployment environments</vt:lpstr>
      <vt:lpstr>The old paradigm in bioinformatics… issues..</vt:lpstr>
      <vt:lpstr>Fragile pipelines: Analysis gets rotten by the time..</vt:lpstr>
      <vt:lpstr>The new paradigm in bioinformatics</vt:lpstr>
      <vt:lpstr>Reproducibility + Provenance = Iterative process</vt:lpstr>
      <vt:lpstr>OpenBio.eu --- WHY?</vt:lpstr>
      <vt:lpstr>OpenBio.eu – A Research Object (RO) Repository</vt:lpstr>
      <vt:lpstr>The anatomy of a tool in OpenBio.eu</vt:lpstr>
      <vt:lpstr>The anatomy of a workflow in OpenBio.eu</vt:lpstr>
      <vt:lpstr>The anatomy of a workflow in OpenBio.eu</vt:lpstr>
      <vt:lpstr>The anatomy of a workflow in OpenBio.eu</vt:lpstr>
      <vt:lpstr>The anatomy of a workflow in OpenBio.eu</vt:lpstr>
      <vt:lpstr>The anatomy of a workflow in OpenBio.eu</vt:lpstr>
      <vt:lpstr>Discourse Analysis</vt:lpstr>
      <vt:lpstr>Citation Management in OpenBio.eu</vt:lpstr>
      <vt:lpstr>Editing / Finalizing / Forking Research Objects</vt:lpstr>
      <vt:lpstr>From OpenBio.eu  CWL (and others..)</vt:lpstr>
      <vt:lpstr>OpenBio.eu – Run everything everywhere</vt:lpstr>
      <vt:lpstr>Final notes</vt:lpstr>
      <vt:lpstr>OpenBio.eu will never “force” on you</vt:lpstr>
      <vt:lpstr>OpenBio.eu – The UI</vt:lpstr>
      <vt:lpstr>https://www.openbio.eu  Add it to your bookmarks! NOW!</vt:lpstr>
      <vt:lpstr>Thanks you FOSSCOMM 2020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practices in using open source tools for reproducible science  </dc:title>
  <dc:creator>Microsoft Office User</dc:creator>
  <cp:lastModifiedBy>Microsoft Office User</cp:lastModifiedBy>
  <cp:revision>95</cp:revision>
  <dcterms:created xsi:type="dcterms:W3CDTF">2020-11-20T16:06:54Z</dcterms:created>
  <dcterms:modified xsi:type="dcterms:W3CDTF">2020-11-20T23:40:59Z</dcterms:modified>
</cp:coreProperties>
</file>